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481921-600D-6C2A-67D6-EC94CF38A11C}" v="3" dt="2024-04-08T11:34:44.8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1" d="100"/>
          <a:sy n="111" d="100"/>
        </p:scale>
        <p:origin x="67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04EFC7-E62A-4870-B4A0-0F11D7CFA3F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B21AF9D-C4F6-4C04-8DDC-AA8EEFE14042}">
      <dgm:prSet/>
      <dgm:spPr/>
      <dgm:t>
        <a:bodyPr/>
        <a:lstStyle/>
        <a:p>
          <a:r>
            <a:rPr lang="en-GB"/>
            <a:t>The funder as an investor, relying on information when deciding whether to enter into an investment agreement</a:t>
          </a:r>
          <a:endParaRPr lang="en-US"/>
        </a:p>
      </dgm:t>
    </dgm:pt>
    <dgm:pt modelId="{BCC628EB-94F4-462B-B2C7-5D3DEEC498C0}" type="parTrans" cxnId="{A432213F-0DC5-4777-B922-46151578A9C7}">
      <dgm:prSet/>
      <dgm:spPr/>
      <dgm:t>
        <a:bodyPr/>
        <a:lstStyle/>
        <a:p>
          <a:endParaRPr lang="en-US"/>
        </a:p>
      </dgm:t>
    </dgm:pt>
    <dgm:pt modelId="{E389AEB6-5F6E-43E4-9178-F16824EC4042}" type="sibTrans" cxnId="{A432213F-0DC5-4777-B922-46151578A9C7}">
      <dgm:prSet/>
      <dgm:spPr/>
      <dgm:t>
        <a:bodyPr/>
        <a:lstStyle/>
        <a:p>
          <a:endParaRPr lang="en-US"/>
        </a:p>
      </dgm:t>
    </dgm:pt>
    <dgm:pt modelId="{538F919C-2428-4DB8-BAA7-07C8D9E0B2FC}">
      <dgm:prSet/>
      <dgm:spPr/>
      <dgm:t>
        <a:bodyPr/>
        <a:lstStyle/>
        <a:p>
          <a:r>
            <a:rPr lang="en-GB"/>
            <a:t>The funder and the funded party as parties to common interest privilege</a:t>
          </a:r>
          <a:endParaRPr lang="en-US"/>
        </a:p>
      </dgm:t>
    </dgm:pt>
    <dgm:pt modelId="{D7DF1ED7-D03E-4547-99CC-1BC91FA9EBD6}" type="parTrans" cxnId="{3E874F95-7A5F-4ACA-9A05-874F71204FD8}">
      <dgm:prSet/>
      <dgm:spPr/>
      <dgm:t>
        <a:bodyPr/>
        <a:lstStyle/>
        <a:p>
          <a:endParaRPr lang="en-US"/>
        </a:p>
      </dgm:t>
    </dgm:pt>
    <dgm:pt modelId="{D474C94F-9971-4AD3-B1AD-A04ED5E5B873}" type="sibTrans" cxnId="{3E874F95-7A5F-4ACA-9A05-874F71204FD8}">
      <dgm:prSet/>
      <dgm:spPr/>
      <dgm:t>
        <a:bodyPr/>
        <a:lstStyle/>
        <a:p>
          <a:endParaRPr lang="en-US"/>
        </a:p>
      </dgm:t>
    </dgm:pt>
    <dgm:pt modelId="{67E98A92-1376-4B3F-BE85-3BF29DBF061F}">
      <dgm:prSet/>
      <dgm:spPr/>
      <dgm:t>
        <a:bodyPr/>
        <a:lstStyle/>
        <a:p>
          <a:r>
            <a:rPr lang="en-GB"/>
            <a:t>The funded party as the party conducting the litigation, with provisions intended to give the funder some influence</a:t>
          </a:r>
          <a:endParaRPr lang="en-US"/>
        </a:p>
      </dgm:t>
    </dgm:pt>
    <dgm:pt modelId="{2B34706F-3FA3-4FC1-9025-649F177AC56F}" type="parTrans" cxnId="{1142C44C-FD31-44C7-8A1E-B24633479FFA}">
      <dgm:prSet/>
      <dgm:spPr/>
      <dgm:t>
        <a:bodyPr/>
        <a:lstStyle/>
        <a:p>
          <a:endParaRPr lang="en-US"/>
        </a:p>
      </dgm:t>
    </dgm:pt>
    <dgm:pt modelId="{2B13BBE6-8EBE-4884-832D-9E11477B904F}" type="sibTrans" cxnId="{1142C44C-FD31-44C7-8A1E-B24633479FFA}">
      <dgm:prSet/>
      <dgm:spPr/>
      <dgm:t>
        <a:bodyPr/>
        <a:lstStyle/>
        <a:p>
          <a:endParaRPr lang="en-US"/>
        </a:p>
      </dgm:t>
    </dgm:pt>
    <dgm:pt modelId="{5DAD0FDA-D584-47D0-B5AC-5E5E29BFDC13}">
      <dgm:prSet/>
      <dgm:spPr/>
      <dgm:t>
        <a:bodyPr/>
        <a:lstStyle/>
        <a:p>
          <a:r>
            <a:rPr lang="en-GB"/>
            <a:t>The funded party and the funder may stand in the position of putative trustee and beneficiary</a:t>
          </a:r>
          <a:endParaRPr lang="en-US"/>
        </a:p>
      </dgm:t>
    </dgm:pt>
    <dgm:pt modelId="{62046DA1-F6A8-4B05-B17B-9E02332FDCEE}" type="parTrans" cxnId="{22431E2B-ECAB-49FA-A828-98833DDF6BB1}">
      <dgm:prSet/>
      <dgm:spPr/>
      <dgm:t>
        <a:bodyPr/>
        <a:lstStyle/>
        <a:p>
          <a:endParaRPr lang="en-US"/>
        </a:p>
      </dgm:t>
    </dgm:pt>
    <dgm:pt modelId="{966FCFB9-3D14-4625-BE9A-729F02D17DBA}" type="sibTrans" cxnId="{22431E2B-ECAB-49FA-A828-98833DDF6BB1}">
      <dgm:prSet/>
      <dgm:spPr/>
      <dgm:t>
        <a:bodyPr/>
        <a:lstStyle/>
        <a:p>
          <a:endParaRPr lang="en-US"/>
        </a:p>
      </dgm:t>
    </dgm:pt>
    <dgm:pt modelId="{D8103A50-BE72-4C5E-AA2E-6EF0AA2046FB}" type="pres">
      <dgm:prSet presAssocID="{2F04EFC7-E62A-4870-B4A0-0F11D7CFA3FE}" presName="root" presStyleCnt="0">
        <dgm:presLayoutVars>
          <dgm:dir/>
          <dgm:resizeHandles val="exact"/>
        </dgm:presLayoutVars>
      </dgm:prSet>
      <dgm:spPr/>
    </dgm:pt>
    <dgm:pt modelId="{C4869328-4004-4F2C-8F26-0D119E2BAEDE}" type="pres">
      <dgm:prSet presAssocID="{AB21AF9D-C4F6-4C04-8DDC-AA8EEFE14042}" presName="compNode" presStyleCnt="0"/>
      <dgm:spPr/>
    </dgm:pt>
    <dgm:pt modelId="{4B42C569-FF73-48CB-BD5F-EF34FE3463D0}" type="pres">
      <dgm:prSet presAssocID="{AB21AF9D-C4F6-4C04-8DDC-AA8EEFE14042}" presName="bgRect" presStyleLbl="bgShp" presStyleIdx="0" presStyleCnt="4"/>
      <dgm:spPr/>
    </dgm:pt>
    <dgm:pt modelId="{94682140-53CA-4B60-A7A8-49F8E8CA10B0}" type="pres">
      <dgm:prSet presAssocID="{AB21AF9D-C4F6-4C04-8DDC-AA8EEFE1404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692F6C04-ADA0-49FC-A3FB-D17D7AE48644}" type="pres">
      <dgm:prSet presAssocID="{AB21AF9D-C4F6-4C04-8DDC-AA8EEFE14042}" presName="spaceRect" presStyleCnt="0"/>
      <dgm:spPr/>
    </dgm:pt>
    <dgm:pt modelId="{AC59FBD7-3BFF-4FF5-A801-881D2DC7E92E}" type="pres">
      <dgm:prSet presAssocID="{AB21AF9D-C4F6-4C04-8DDC-AA8EEFE14042}" presName="parTx" presStyleLbl="revTx" presStyleIdx="0" presStyleCnt="4">
        <dgm:presLayoutVars>
          <dgm:chMax val="0"/>
          <dgm:chPref val="0"/>
        </dgm:presLayoutVars>
      </dgm:prSet>
      <dgm:spPr/>
    </dgm:pt>
    <dgm:pt modelId="{77EEFE44-50FB-414F-9B08-1889487523E7}" type="pres">
      <dgm:prSet presAssocID="{E389AEB6-5F6E-43E4-9178-F16824EC4042}" presName="sibTrans" presStyleCnt="0"/>
      <dgm:spPr/>
    </dgm:pt>
    <dgm:pt modelId="{91DE7119-0816-4680-A2EA-369323090E5B}" type="pres">
      <dgm:prSet presAssocID="{538F919C-2428-4DB8-BAA7-07C8D9E0B2FC}" presName="compNode" presStyleCnt="0"/>
      <dgm:spPr/>
    </dgm:pt>
    <dgm:pt modelId="{32E24EA7-68A3-4739-9BCB-00D377E53489}" type="pres">
      <dgm:prSet presAssocID="{538F919C-2428-4DB8-BAA7-07C8D9E0B2FC}" presName="bgRect" presStyleLbl="bgShp" presStyleIdx="1" presStyleCnt="4"/>
      <dgm:spPr/>
    </dgm:pt>
    <dgm:pt modelId="{C50F2320-31D9-49A4-8926-C1A727F01266}" type="pres">
      <dgm:prSet presAssocID="{538F919C-2428-4DB8-BAA7-07C8D9E0B2F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727531F5-CFE7-4ADC-9615-D9AD1C9D0ACB}" type="pres">
      <dgm:prSet presAssocID="{538F919C-2428-4DB8-BAA7-07C8D9E0B2FC}" presName="spaceRect" presStyleCnt="0"/>
      <dgm:spPr/>
    </dgm:pt>
    <dgm:pt modelId="{FD1EC47B-DD81-43BA-BAF1-A8BB0C0FF2BF}" type="pres">
      <dgm:prSet presAssocID="{538F919C-2428-4DB8-BAA7-07C8D9E0B2FC}" presName="parTx" presStyleLbl="revTx" presStyleIdx="1" presStyleCnt="4">
        <dgm:presLayoutVars>
          <dgm:chMax val="0"/>
          <dgm:chPref val="0"/>
        </dgm:presLayoutVars>
      </dgm:prSet>
      <dgm:spPr/>
    </dgm:pt>
    <dgm:pt modelId="{016494F2-0286-4335-AF19-B296CC688849}" type="pres">
      <dgm:prSet presAssocID="{D474C94F-9971-4AD3-B1AD-A04ED5E5B873}" presName="sibTrans" presStyleCnt="0"/>
      <dgm:spPr/>
    </dgm:pt>
    <dgm:pt modelId="{8FB7B260-FE0A-45D9-AF09-A4ADB18BABF7}" type="pres">
      <dgm:prSet presAssocID="{67E98A92-1376-4B3F-BE85-3BF29DBF061F}" presName="compNode" presStyleCnt="0"/>
      <dgm:spPr/>
    </dgm:pt>
    <dgm:pt modelId="{61CF44CA-2553-49D0-A3A3-7272E769D9E5}" type="pres">
      <dgm:prSet presAssocID="{67E98A92-1376-4B3F-BE85-3BF29DBF061F}" presName="bgRect" presStyleLbl="bgShp" presStyleIdx="2" presStyleCnt="4"/>
      <dgm:spPr/>
    </dgm:pt>
    <dgm:pt modelId="{000203D3-1A39-4A45-9A26-58F31A075598}" type="pres">
      <dgm:prSet presAssocID="{67E98A92-1376-4B3F-BE85-3BF29DBF061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udge"/>
        </a:ext>
      </dgm:extLst>
    </dgm:pt>
    <dgm:pt modelId="{1995AB9E-044F-41FF-B696-9D00A93E2896}" type="pres">
      <dgm:prSet presAssocID="{67E98A92-1376-4B3F-BE85-3BF29DBF061F}" presName="spaceRect" presStyleCnt="0"/>
      <dgm:spPr/>
    </dgm:pt>
    <dgm:pt modelId="{8A3023ED-7C6E-47E4-9999-3A688D897794}" type="pres">
      <dgm:prSet presAssocID="{67E98A92-1376-4B3F-BE85-3BF29DBF061F}" presName="parTx" presStyleLbl="revTx" presStyleIdx="2" presStyleCnt="4">
        <dgm:presLayoutVars>
          <dgm:chMax val="0"/>
          <dgm:chPref val="0"/>
        </dgm:presLayoutVars>
      </dgm:prSet>
      <dgm:spPr/>
    </dgm:pt>
    <dgm:pt modelId="{EBECC474-93BB-4EAE-835F-B59599FDE80C}" type="pres">
      <dgm:prSet presAssocID="{2B13BBE6-8EBE-4884-832D-9E11477B904F}" presName="sibTrans" presStyleCnt="0"/>
      <dgm:spPr/>
    </dgm:pt>
    <dgm:pt modelId="{DBCCF315-BCF7-40EE-900E-A6F8A9CBB1AE}" type="pres">
      <dgm:prSet presAssocID="{5DAD0FDA-D584-47D0-B5AC-5E5E29BFDC13}" presName="compNode" presStyleCnt="0"/>
      <dgm:spPr/>
    </dgm:pt>
    <dgm:pt modelId="{401A6A70-6BCF-4C0B-8D4E-408238344F3A}" type="pres">
      <dgm:prSet presAssocID="{5DAD0FDA-D584-47D0-B5AC-5E5E29BFDC13}" presName="bgRect" presStyleLbl="bgShp" presStyleIdx="3" presStyleCnt="4"/>
      <dgm:spPr/>
    </dgm:pt>
    <dgm:pt modelId="{52DEF524-F3D3-4367-BC3D-D5B215E183C3}" type="pres">
      <dgm:prSet presAssocID="{5DAD0FDA-D584-47D0-B5AC-5E5E29BFDC1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ank"/>
        </a:ext>
      </dgm:extLst>
    </dgm:pt>
    <dgm:pt modelId="{6D88E719-26E0-4B96-832F-8DDB03D12891}" type="pres">
      <dgm:prSet presAssocID="{5DAD0FDA-D584-47D0-B5AC-5E5E29BFDC13}" presName="spaceRect" presStyleCnt="0"/>
      <dgm:spPr/>
    </dgm:pt>
    <dgm:pt modelId="{2534ABEC-137B-4218-8E06-F9EB7FCE6E5E}" type="pres">
      <dgm:prSet presAssocID="{5DAD0FDA-D584-47D0-B5AC-5E5E29BFDC13}" presName="parTx" presStyleLbl="revTx" presStyleIdx="3" presStyleCnt="4">
        <dgm:presLayoutVars>
          <dgm:chMax val="0"/>
          <dgm:chPref val="0"/>
        </dgm:presLayoutVars>
      </dgm:prSet>
      <dgm:spPr/>
    </dgm:pt>
  </dgm:ptLst>
  <dgm:cxnLst>
    <dgm:cxn modelId="{22431E2B-ECAB-49FA-A828-98833DDF6BB1}" srcId="{2F04EFC7-E62A-4870-B4A0-0F11D7CFA3FE}" destId="{5DAD0FDA-D584-47D0-B5AC-5E5E29BFDC13}" srcOrd="3" destOrd="0" parTransId="{62046DA1-F6A8-4B05-B17B-9E02332FDCEE}" sibTransId="{966FCFB9-3D14-4625-BE9A-729F02D17DBA}"/>
    <dgm:cxn modelId="{A432213F-0DC5-4777-B922-46151578A9C7}" srcId="{2F04EFC7-E62A-4870-B4A0-0F11D7CFA3FE}" destId="{AB21AF9D-C4F6-4C04-8DDC-AA8EEFE14042}" srcOrd="0" destOrd="0" parTransId="{BCC628EB-94F4-462B-B2C7-5D3DEEC498C0}" sibTransId="{E389AEB6-5F6E-43E4-9178-F16824EC4042}"/>
    <dgm:cxn modelId="{1142C44C-FD31-44C7-8A1E-B24633479FFA}" srcId="{2F04EFC7-E62A-4870-B4A0-0F11D7CFA3FE}" destId="{67E98A92-1376-4B3F-BE85-3BF29DBF061F}" srcOrd="2" destOrd="0" parTransId="{2B34706F-3FA3-4FC1-9025-649F177AC56F}" sibTransId="{2B13BBE6-8EBE-4884-832D-9E11477B904F}"/>
    <dgm:cxn modelId="{16323E4F-DADE-49CD-87E6-21D18142B047}" type="presOf" srcId="{67E98A92-1376-4B3F-BE85-3BF29DBF061F}" destId="{8A3023ED-7C6E-47E4-9999-3A688D897794}" srcOrd="0" destOrd="0" presId="urn:microsoft.com/office/officeart/2018/2/layout/IconVerticalSolidList"/>
    <dgm:cxn modelId="{C620CC67-FBCD-4122-98FC-960C3CDA14D5}" type="presOf" srcId="{2F04EFC7-E62A-4870-B4A0-0F11D7CFA3FE}" destId="{D8103A50-BE72-4C5E-AA2E-6EF0AA2046FB}" srcOrd="0" destOrd="0" presId="urn:microsoft.com/office/officeart/2018/2/layout/IconVerticalSolidList"/>
    <dgm:cxn modelId="{E16F1684-02CC-40EC-9C9C-C44A1A6413EF}" type="presOf" srcId="{AB21AF9D-C4F6-4C04-8DDC-AA8EEFE14042}" destId="{AC59FBD7-3BFF-4FF5-A801-881D2DC7E92E}" srcOrd="0" destOrd="0" presId="urn:microsoft.com/office/officeart/2018/2/layout/IconVerticalSolidList"/>
    <dgm:cxn modelId="{3E874F95-7A5F-4ACA-9A05-874F71204FD8}" srcId="{2F04EFC7-E62A-4870-B4A0-0F11D7CFA3FE}" destId="{538F919C-2428-4DB8-BAA7-07C8D9E0B2FC}" srcOrd="1" destOrd="0" parTransId="{D7DF1ED7-D03E-4547-99CC-1BC91FA9EBD6}" sibTransId="{D474C94F-9971-4AD3-B1AD-A04ED5E5B873}"/>
    <dgm:cxn modelId="{32E676C6-E564-4E09-B24F-378F53585E8F}" type="presOf" srcId="{5DAD0FDA-D584-47D0-B5AC-5E5E29BFDC13}" destId="{2534ABEC-137B-4218-8E06-F9EB7FCE6E5E}" srcOrd="0" destOrd="0" presId="urn:microsoft.com/office/officeart/2018/2/layout/IconVerticalSolidList"/>
    <dgm:cxn modelId="{E0699CEF-1537-414B-9216-1FD58BD3A9A2}" type="presOf" srcId="{538F919C-2428-4DB8-BAA7-07C8D9E0B2FC}" destId="{FD1EC47B-DD81-43BA-BAF1-A8BB0C0FF2BF}" srcOrd="0" destOrd="0" presId="urn:microsoft.com/office/officeart/2018/2/layout/IconVerticalSolidList"/>
    <dgm:cxn modelId="{D1BB7362-CF18-4EDF-BB68-EC14A135890B}" type="presParOf" srcId="{D8103A50-BE72-4C5E-AA2E-6EF0AA2046FB}" destId="{C4869328-4004-4F2C-8F26-0D119E2BAEDE}" srcOrd="0" destOrd="0" presId="urn:microsoft.com/office/officeart/2018/2/layout/IconVerticalSolidList"/>
    <dgm:cxn modelId="{038B3C6A-241B-424C-8D5B-CFACDF80AAC8}" type="presParOf" srcId="{C4869328-4004-4F2C-8F26-0D119E2BAEDE}" destId="{4B42C569-FF73-48CB-BD5F-EF34FE3463D0}" srcOrd="0" destOrd="0" presId="urn:microsoft.com/office/officeart/2018/2/layout/IconVerticalSolidList"/>
    <dgm:cxn modelId="{FBA9E7A5-CB7D-4208-8AAF-E4E0807CFEA7}" type="presParOf" srcId="{C4869328-4004-4F2C-8F26-0D119E2BAEDE}" destId="{94682140-53CA-4B60-A7A8-49F8E8CA10B0}" srcOrd="1" destOrd="0" presId="urn:microsoft.com/office/officeart/2018/2/layout/IconVerticalSolidList"/>
    <dgm:cxn modelId="{37B7FD68-6AD2-439F-9B0B-1679A6509669}" type="presParOf" srcId="{C4869328-4004-4F2C-8F26-0D119E2BAEDE}" destId="{692F6C04-ADA0-49FC-A3FB-D17D7AE48644}" srcOrd="2" destOrd="0" presId="urn:microsoft.com/office/officeart/2018/2/layout/IconVerticalSolidList"/>
    <dgm:cxn modelId="{D09025C9-6F1D-4E08-8EDC-A66F907FFD44}" type="presParOf" srcId="{C4869328-4004-4F2C-8F26-0D119E2BAEDE}" destId="{AC59FBD7-3BFF-4FF5-A801-881D2DC7E92E}" srcOrd="3" destOrd="0" presId="urn:microsoft.com/office/officeart/2018/2/layout/IconVerticalSolidList"/>
    <dgm:cxn modelId="{58B19621-F71D-4B29-941E-F060D1F40D5E}" type="presParOf" srcId="{D8103A50-BE72-4C5E-AA2E-6EF0AA2046FB}" destId="{77EEFE44-50FB-414F-9B08-1889487523E7}" srcOrd="1" destOrd="0" presId="urn:microsoft.com/office/officeart/2018/2/layout/IconVerticalSolidList"/>
    <dgm:cxn modelId="{CBC06744-A013-41BC-AD6F-1D96B48EEBC6}" type="presParOf" srcId="{D8103A50-BE72-4C5E-AA2E-6EF0AA2046FB}" destId="{91DE7119-0816-4680-A2EA-369323090E5B}" srcOrd="2" destOrd="0" presId="urn:microsoft.com/office/officeart/2018/2/layout/IconVerticalSolidList"/>
    <dgm:cxn modelId="{A2819CE7-103F-48AB-B7DC-A81724318596}" type="presParOf" srcId="{91DE7119-0816-4680-A2EA-369323090E5B}" destId="{32E24EA7-68A3-4739-9BCB-00D377E53489}" srcOrd="0" destOrd="0" presId="urn:microsoft.com/office/officeart/2018/2/layout/IconVerticalSolidList"/>
    <dgm:cxn modelId="{3EE3F661-C2EB-4C74-882D-C1070EC96FF4}" type="presParOf" srcId="{91DE7119-0816-4680-A2EA-369323090E5B}" destId="{C50F2320-31D9-49A4-8926-C1A727F01266}" srcOrd="1" destOrd="0" presId="urn:microsoft.com/office/officeart/2018/2/layout/IconVerticalSolidList"/>
    <dgm:cxn modelId="{F4434F99-223D-49F6-92B5-B7E67288FA99}" type="presParOf" srcId="{91DE7119-0816-4680-A2EA-369323090E5B}" destId="{727531F5-CFE7-4ADC-9615-D9AD1C9D0ACB}" srcOrd="2" destOrd="0" presId="urn:microsoft.com/office/officeart/2018/2/layout/IconVerticalSolidList"/>
    <dgm:cxn modelId="{8ADFF37F-332F-4E61-AB36-53A1552EDB35}" type="presParOf" srcId="{91DE7119-0816-4680-A2EA-369323090E5B}" destId="{FD1EC47B-DD81-43BA-BAF1-A8BB0C0FF2BF}" srcOrd="3" destOrd="0" presId="urn:microsoft.com/office/officeart/2018/2/layout/IconVerticalSolidList"/>
    <dgm:cxn modelId="{10B63E2E-8DC5-4FE0-8B2F-41F6605E3386}" type="presParOf" srcId="{D8103A50-BE72-4C5E-AA2E-6EF0AA2046FB}" destId="{016494F2-0286-4335-AF19-B296CC688849}" srcOrd="3" destOrd="0" presId="urn:microsoft.com/office/officeart/2018/2/layout/IconVerticalSolidList"/>
    <dgm:cxn modelId="{C5BEC89F-23B4-465E-9DE4-9E86C2C9F001}" type="presParOf" srcId="{D8103A50-BE72-4C5E-AA2E-6EF0AA2046FB}" destId="{8FB7B260-FE0A-45D9-AF09-A4ADB18BABF7}" srcOrd="4" destOrd="0" presId="urn:microsoft.com/office/officeart/2018/2/layout/IconVerticalSolidList"/>
    <dgm:cxn modelId="{63688E19-14E7-4BA8-BCB4-CC6EA36B188F}" type="presParOf" srcId="{8FB7B260-FE0A-45D9-AF09-A4ADB18BABF7}" destId="{61CF44CA-2553-49D0-A3A3-7272E769D9E5}" srcOrd="0" destOrd="0" presId="urn:microsoft.com/office/officeart/2018/2/layout/IconVerticalSolidList"/>
    <dgm:cxn modelId="{EA8B2685-3FFE-428E-98D3-BE9C6F9D75ED}" type="presParOf" srcId="{8FB7B260-FE0A-45D9-AF09-A4ADB18BABF7}" destId="{000203D3-1A39-4A45-9A26-58F31A075598}" srcOrd="1" destOrd="0" presId="urn:microsoft.com/office/officeart/2018/2/layout/IconVerticalSolidList"/>
    <dgm:cxn modelId="{5FBF516C-8960-424C-AE4C-691764D29CFC}" type="presParOf" srcId="{8FB7B260-FE0A-45D9-AF09-A4ADB18BABF7}" destId="{1995AB9E-044F-41FF-B696-9D00A93E2896}" srcOrd="2" destOrd="0" presId="urn:microsoft.com/office/officeart/2018/2/layout/IconVerticalSolidList"/>
    <dgm:cxn modelId="{0068502D-AF32-4BB5-8620-28849BC2C25A}" type="presParOf" srcId="{8FB7B260-FE0A-45D9-AF09-A4ADB18BABF7}" destId="{8A3023ED-7C6E-47E4-9999-3A688D897794}" srcOrd="3" destOrd="0" presId="urn:microsoft.com/office/officeart/2018/2/layout/IconVerticalSolidList"/>
    <dgm:cxn modelId="{875501B7-439D-4320-B5FF-67D71489584C}" type="presParOf" srcId="{D8103A50-BE72-4C5E-AA2E-6EF0AA2046FB}" destId="{EBECC474-93BB-4EAE-835F-B59599FDE80C}" srcOrd="5" destOrd="0" presId="urn:microsoft.com/office/officeart/2018/2/layout/IconVerticalSolidList"/>
    <dgm:cxn modelId="{97E1EC66-6AD3-48FD-99B4-9472EF92657F}" type="presParOf" srcId="{D8103A50-BE72-4C5E-AA2E-6EF0AA2046FB}" destId="{DBCCF315-BCF7-40EE-900E-A6F8A9CBB1AE}" srcOrd="6" destOrd="0" presId="urn:microsoft.com/office/officeart/2018/2/layout/IconVerticalSolidList"/>
    <dgm:cxn modelId="{F207E882-ACB2-4B9E-BD89-6CE37A7383AA}" type="presParOf" srcId="{DBCCF315-BCF7-40EE-900E-A6F8A9CBB1AE}" destId="{401A6A70-6BCF-4C0B-8D4E-408238344F3A}" srcOrd="0" destOrd="0" presId="urn:microsoft.com/office/officeart/2018/2/layout/IconVerticalSolidList"/>
    <dgm:cxn modelId="{19ED5A58-2DA0-4765-B4E6-8374BA3144E2}" type="presParOf" srcId="{DBCCF315-BCF7-40EE-900E-A6F8A9CBB1AE}" destId="{52DEF524-F3D3-4367-BC3D-D5B215E183C3}" srcOrd="1" destOrd="0" presId="urn:microsoft.com/office/officeart/2018/2/layout/IconVerticalSolidList"/>
    <dgm:cxn modelId="{2E9CB273-CF29-43EE-B76C-C7B9BB483ADF}" type="presParOf" srcId="{DBCCF315-BCF7-40EE-900E-A6F8A9CBB1AE}" destId="{6D88E719-26E0-4B96-832F-8DDB03D12891}" srcOrd="2" destOrd="0" presId="urn:microsoft.com/office/officeart/2018/2/layout/IconVerticalSolidList"/>
    <dgm:cxn modelId="{E144CDB0-AB18-4195-A9C4-09551A629849}" type="presParOf" srcId="{DBCCF315-BCF7-40EE-900E-A6F8A9CBB1AE}" destId="{2534ABEC-137B-4218-8E06-F9EB7FCE6E5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D315F7-3357-440D-AF38-ACC6960C76FB}"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4F616B8C-FD17-4CF8-9991-8163643D8959}">
      <dgm:prSet/>
      <dgm:spPr/>
      <dgm:t>
        <a:bodyPr/>
        <a:lstStyle/>
        <a:p>
          <a:r>
            <a:rPr lang="en-GB" i="1"/>
            <a:t>Re Smith </a:t>
          </a:r>
          <a:r>
            <a:rPr lang="en-GB"/>
            <a:t>[2022] EWHC 3053 (Comm)</a:t>
          </a:r>
          <a:endParaRPr lang="en-US"/>
        </a:p>
      </dgm:t>
    </dgm:pt>
    <dgm:pt modelId="{13E16D0B-C9C5-42B9-8B09-90C552A962C0}" type="parTrans" cxnId="{CD36C64F-3609-4A23-9F8E-90D500F5F37A}">
      <dgm:prSet/>
      <dgm:spPr/>
      <dgm:t>
        <a:bodyPr/>
        <a:lstStyle/>
        <a:p>
          <a:endParaRPr lang="en-US"/>
        </a:p>
      </dgm:t>
    </dgm:pt>
    <dgm:pt modelId="{C4023610-A173-416A-930D-963B7C49D6DA}" type="sibTrans" cxnId="{CD36C64F-3609-4A23-9F8E-90D500F5F37A}">
      <dgm:prSet/>
      <dgm:spPr/>
      <dgm:t>
        <a:bodyPr/>
        <a:lstStyle/>
        <a:p>
          <a:endParaRPr lang="en-US"/>
        </a:p>
      </dgm:t>
    </dgm:pt>
    <dgm:pt modelId="{797871A1-75B5-445C-ABC7-FDF865677C5A}">
      <dgm:prSet/>
      <dgm:spPr/>
      <dgm:t>
        <a:bodyPr/>
        <a:lstStyle/>
        <a:p>
          <a:r>
            <a:rPr lang="en-GB"/>
            <a:t>“at first sight, the trust created by the Harbour [Investment Agreement] appears to be of the most limited kind, its purpose to provide some form of security interest for Harbour in relation to the amounts recovered through the funded litigation.” </a:t>
          </a:r>
          <a:endParaRPr lang="en-US"/>
        </a:p>
      </dgm:t>
    </dgm:pt>
    <dgm:pt modelId="{A999BB4B-CCBF-4694-A7EE-9708B062243D}" type="parTrans" cxnId="{B6D9DD34-59E5-45B2-8ECA-73BD480427A2}">
      <dgm:prSet/>
      <dgm:spPr/>
      <dgm:t>
        <a:bodyPr/>
        <a:lstStyle/>
        <a:p>
          <a:endParaRPr lang="en-US"/>
        </a:p>
      </dgm:t>
    </dgm:pt>
    <dgm:pt modelId="{BBEDB692-0207-4F52-9658-8F3E7A48B79C}" type="sibTrans" cxnId="{B6D9DD34-59E5-45B2-8ECA-73BD480427A2}">
      <dgm:prSet/>
      <dgm:spPr/>
      <dgm:t>
        <a:bodyPr/>
        <a:lstStyle/>
        <a:p>
          <a:endParaRPr lang="en-US"/>
        </a:p>
      </dgm:t>
    </dgm:pt>
    <dgm:pt modelId="{8AA8F1B7-FD5B-42D9-B107-0A0E8231DAC6}">
      <dgm:prSet/>
      <dgm:spPr/>
      <dgm:t>
        <a:bodyPr/>
        <a:lstStyle/>
        <a:p>
          <a:r>
            <a:rPr lang="en-GB"/>
            <a:t>For the trustees to have a power and duty  to take steps to "get in" trust property, and the right without Harbour's consent to use Harbour Trust funds to do so would be fundamentally incompatible with the nature of the bargain which the funding agreement represents and would:</a:t>
          </a:r>
          <a:endParaRPr lang="en-US"/>
        </a:p>
      </dgm:t>
    </dgm:pt>
    <dgm:pt modelId="{B4621F7F-EFFF-441F-8501-B6D78F6FB7C4}" type="parTrans" cxnId="{8639218B-4A2C-4E3D-9835-B830C15174E0}">
      <dgm:prSet/>
      <dgm:spPr/>
      <dgm:t>
        <a:bodyPr/>
        <a:lstStyle/>
        <a:p>
          <a:endParaRPr lang="en-US"/>
        </a:p>
      </dgm:t>
    </dgm:pt>
    <dgm:pt modelId="{E09DAB7E-FD20-4294-B778-CCA42D21D2EA}" type="sibTrans" cxnId="{8639218B-4A2C-4E3D-9835-B830C15174E0}">
      <dgm:prSet/>
      <dgm:spPr/>
      <dgm:t>
        <a:bodyPr/>
        <a:lstStyle/>
        <a:p>
          <a:endParaRPr lang="en-US"/>
        </a:p>
      </dgm:t>
    </dgm:pt>
    <dgm:pt modelId="{09402CF0-5E0A-46E0-91D3-428CD79BCC2B}">
      <dgm:prSet/>
      <dgm:spPr/>
      <dgm:t>
        <a:bodyPr/>
        <a:lstStyle/>
        <a:p>
          <a:r>
            <a:rPr lang="en-GB"/>
            <a:t>replace claimants' absolute entitlement to pursue Proceedings "in relation to the Causes of Action" with a fiduciary power to pursue claims to assets.</a:t>
          </a:r>
          <a:endParaRPr lang="en-US"/>
        </a:p>
      </dgm:t>
    </dgm:pt>
    <dgm:pt modelId="{1F730BFF-3737-42E1-AB59-A59B35F3B2CA}" type="parTrans" cxnId="{56DE8E1F-EB44-4F19-B37C-831D20E725D3}">
      <dgm:prSet/>
      <dgm:spPr/>
      <dgm:t>
        <a:bodyPr/>
        <a:lstStyle/>
        <a:p>
          <a:endParaRPr lang="en-US"/>
        </a:p>
      </dgm:t>
    </dgm:pt>
    <dgm:pt modelId="{7EC3D34F-E2B4-4D09-83BB-25A346B07959}" type="sibTrans" cxnId="{56DE8E1F-EB44-4F19-B37C-831D20E725D3}">
      <dgm:prSet/>
      <dgm:spPr/>
      <dgm:t>
        <a:bodyPr/>
        <a:lstStyle/>
        <a:p>
          <a:endParaRPr lang="en-US"/>
        </a:p>
      </dgm:t>
    </dgm:pt>
    <dgm:pt modelId="{53459D42-A67A-4B8B-9E47-B50D3B18BD01}">
      <dgm:prSet/>
      <dgm:spPr/>
      <dgm:t>
        <a:bodyPr/>
        <a:lstStyle/>
        <a:p>
          <a:r>
            <a:rPr lang="en-GB"/>
            <a:t>replace cap on funder’s exposure with further obligation to provide funding from assets to which funder had first claim.</a:t>
          </a:r>
          <a:endParaRPr lang="en-US"/>
        </a:p>
      </dgm:t>
    </dgm:pt>
    <dgm:pt modelId="{B4EE5EC2-9723-4F3D-B2E2-8295457F63A3}" type="parTrans" cxnId="{C71F64FA-00B5-4D10-A7F8-CD5CCF9F2307}">
      <dgm:prSet/>
      <dgm:spPr/>
      <dgm:t>
        <a:bodyPr/>
        <a:lstStyle/>
        <a:p>
          <a:endParaRPr lang="en-US"/>
        </a:p>
      </dgm:t>
    </dgm:pt>
    <dgm:pt modelId="{55373CEE-FFBD-445E-8679-63CED21CFA0A}" type="sibTrans" cxnId="{C71F64FA-00B5-4D10-A7F8-CD5CCF9F2307}">
      <dgm:prSet/>
      <dgm:spPr/>
      <dgm:t>
        <a:bodyPr/>
        <a:lstStyle/>
        <a:p>
          <a:endParaRPr lang="en-US"/>
        </a:p>
      </dgm:t>
    </dgm:pt>
    <dgm:pt modelId="{980902BE-B8C3-4428-B1E0-8D68850AD945}">
      <dgm:prSet/>
      <dgm:spPr/>
      <dgm:t>
        <a:bodyPr/>
        <a:lstStyle/>
        <a:p>
          <a:r>
            <a:rPr lang="en-GB"/>
            <a:t>involve the application of funds held on the terms of the Trust otherwise than in accordance with its terms</a:t>
          </a:r>
          <a:endParaRPr lang="en-US"/>
        </a:p>
      </dgm:t>
    </dgm:pt>
    <dgm:pt modelId="{C98F45D5-187C-4F82-982D-135FD24B902B}" type="parTrans" cxnId="{384C2F6A-5660-45FB-9EFD-C3D9B69CB08A}">
      <dgm:prSet/>
      <dgm:spPr/>
      <dgm:t>
        <a:bodyPr/>
        <a:lstStyle/>
        <a:p>
          <a:endParaRPr lang="en-US"/>
        </a:p>
      </dgm:t>
    </dgm:pt>
    <dgm:pt modelId="{1D01CD31-9B42-4CB6-ACEC-87ECB0BDC1E3}" type="sibTrans" cxnId="{384C2F6A-5660-45FB-9EFD-C3D9B69CB08A}">
      <dgm:prSet/>
      <dgm:spPr/>
      <dgm:t>
        <a:bodyPr/>
        <a:lstStyle/>
        <a:p>
          <a:endParaRPr lang="en-US"/>
        </a:p>
      </dgm:t>
    </dgm:pt>
    <dgm:pt modelId="{EB989D62-6D31-4D5C-B8AA-975DCF9A6952}">
      <dgm:prSet/>
      <dgm:spPr/>
      <dgm:t>
        <a:bodyPr/>
        <a:lstStyle/>
        <a:p>
          <a:r>
            <a:rPr lang="en-GB" dirty="0"/>
            <a:t>take the decision as to which litigation to fund out of the hands of funder and place it into the hands of trustees and court. </a:t>
          </a:r>
          <a:endParaRPr lang="en-US" dirty="0"/>
        </a:p>
      </dgm:t>
    </dgm:pt>
    <dgm:pt modelId="{2C73CA60-46A5-45F1-B5A6-3DDC34A65C84}" type="parTrans" cxnId="{3D17A1C1-B870-4775-9BE7-1E92C0D43B04}">
      <dgm:prSet/>
      <dgm:spPr/>
      <dgm:t>
        <a:bodyPr/>
        <a:lstStyle/>
        <a:p>
          <a:endParaRPr lang="en-US"/>
        </a:p>
      </dgm:t>
    </dgm:pt>
    <dgm:pt modelId="{B33E2CA4-23BE-455C-90EB-EA8A0B2F216F}" type="sibTrans" cxnId="{3D17A1C1-B870-4775-9BE7-1E92C0D43B04}">
      <dgm:prSet/>
      <dgm:spPr/>
      <dgm:t>
        <a:bodyPr/>
        <a:lstStyle/>
        <a:p>
          <a:endParaRPr lang="en-US"/>
        </a:p>
      </dgm:t>
    </dgm:pt>
    <dgm:pt modelId="{F2B12E02-C6DC-42EA-98BD-6A70652E00A6}" type="pres">
      <dgm:prSet presAssocID="{6DD315F7-3357-440D-AF38-ACC6960C76FB}" presName="linear" presStyleCnt="0">
        <dgm:presLayoutVars>
          <dgm:animLvl val="lvl"/>
          <dgm:resizeHandles val="exact"/>
        </dgm:presLayoutVars>
      </dgm:prSet>
      <dgm:spPr/>
    </dgm:pt>
    <dgm:pt modelId="{DB409026-822E-4453-8AFF-6299E6EEE029}" type="pres">
      <dgm:prSet presAssocID="{4F616B8C-FD17-4CF8-9991-8163643D8959}" presName="parentText" presStyleLbl="node1" presStyleIdx="0" presStyleCnt="3">
        <dgm:presLayoutVars>
          <dgm:chMax val="0"/>
          <dgm:bulletEnabled val="1"/>
        </dgm:presLayoutVars>
      </dgm:prSet>
      <dgm:spPr/>
    </dgm:pt>
    <dgm:pt modelId="{973A7778-2731-4DD0-AF81-4CB5CEBD6FB5}" type="pres">
      <dgm:prSet presAssocID="{C4023610-A173-416A-930D-963B7C49D6DA}" presName="spacer" presStyleCnt="0"/>
      <dgm:spPr/>
    </dgm:pt>
    <dgm:pt modelId="{3A4FE711-DA15-4C86-A39B-FFECFCC6CDFE}" type="pres">
      <dgm:prSet presAssocID="{797871A1-75B5-445C-ABC7-FDF865677C5A}" presName="parentText" presStyleLbl="node1" presStyleIdx="1" presStyleCnt="3">
        <dgm:presLayoutVars>
          <dgm:chMax val="0"/>
          <dgm:bulletEnabled val="1"/>
        </dgm:presLayoutVars>
      </dgm:prSet>
      <dgm:spPr/>
    </dgm:pt>
    <dgm:pt modelId="{05BBB875-9F1E-4B01-B659-586892CD2E14}" type="pres">
      <dgm:prSet presAssocID="{BBEDB692-0207-4F52-9658-8F3E7A48B79C}" presName="spacer" presStyleCnt="0"/>
      <dgm:spPr/>
    </dgm:pt>
    <dgm:pt modelId="{62DC2D87-30D7-41D1-97A5-04E0734AC934}" type="pres">
      <dgm:prSet presAssocID="{8AA8F1B7-FD5B-42D9-B107-0A0E8231DAC6}" presName="parentText" presStyleLbl="node1" presStyleIdx="2" presStyleCnt="3">
        <dgm:presLayoutVars>
          <dgm:chMax val="0"/>
          <dgm:bulletEnabled val="1"/>
        </dgm:presLayoutVars>
      </dgm:prSet>
      <dgm:spPr/>
    </dgm:pt>
    <dgm:pt modelId="{1EA07A26-9CFE-4A01-AE32-B733B3A94FFA}" type="pres">
      <dgm:prSet presAssocID="{8AA8F1B7-FD5B-42D9-B107-0A0E8231DAC6}" presName="childText" presStyleLbl="revTx" presStyleIdx="0" presStyleCnt="1">
        <dgm:presLayoutVars>
          <dgm:bulletEnabled val="1"/>
        </dgm:presLayoutVars>
      </dgm:prSet>
      <dgm:spPr/>
    </dgm:pt>
  </dgm:ptLst>
  <dgm:cxnLst>
    <dgm:cxn modelId="{07922703-BB79-40CE-8774-5041C576E920}" type="presOf" srcId="{6DD315F7-3357-440D-AF38-ACC6960C76FB}" destId="{F2B12E02-C6DC-42EA-98BD-6A70652E00A6}" srcOrd="0" destOrd="0" presId="urn:microsoft.com/office/officeart/2005/8/layout/vList2"/>
    <dgm:cxn modelId="{56DE8E1F-EB44-4F19-B37C-831D20E725D3}" srcId="{8AA8F1B7-FD5B-42D9-B107-0A0E8231DAC6}" destId="{09402CF0-5E0A-46E0-91D3-428CD79BCC2B}" srcOrd="0" destOrd="0" parTransId="{1F730BFF-3737-42E1-AB59-A59B35F3B2CA}" sibTransId="{7EC3D34F-E2B4-4D09-83BB-25A346B07959}"/>
    <dgm:cxn modelId="{24569428-7146-4F86-9F71-98FE358CAF71}" type="presOf" srcId="{53459D42-A67A-4B8B-9E47-B50D3B18BD01}" destId="{1EA07A26-9CFE-4A01-AE32-B733B3A94FFA}" srcOrd="0" destOrd="1" presId="urn:microsoft.com/office/officeart/2005/8/layout/vList2"/>
    <dgm:cxn modelId="{B6D9DD34-59E5-45B2-8ECA-73BD480427A2}" srcId="{6DD315F7-3357-440D-AF38-ACC6960C76FB}" destId="{797871A1-75B5-445C-ABC7-FDF865677C5A}" srcOrd="1" destOrd="0" parTransId="{A999BB4B-CCBF-4694-A7EE-9708B062243D}" sibTransId="{BBEDB692-0207-4F52-9658-8F3E7A48B79C}"/>
    <dgm:cxn modelId="{DD8DB247-553B-4861-A1CE-FA4B9BA1DC17}" type="presOf" srcId="{4F616B8C-FD17-4CF8-9991-8163643D8959}" destId="{DB409026-822E-4453-8AFF-6299E6EEE029}" srcOrd="0" destOrd="0" presId="urn:microsoft.com/office/officeart/2005/8/layout/vList2"/>
    <dgm:cxn modelId="{BCE44A4D-B4A5-4BDA-A005-B42E2ACFA35F}" type="presOf" srcId="{980902BE-B8C3-4428-B1E0-8D68850AD945}" destId="{1EA07A26-9CFE-4A01-AE32-B733B3A94FFA}" srcOrd="0" destOrd="2" presId="urn:microsoft.com/office/officeart/2005/8/layout/vList2"/>
    <dgm:cxn modelId="{CD36C64F-3609-4A23-9F8E-90D500F5F37A}" srcId="{6DD315F7-3357-440D-AF38-ACC6960C76FB}" destId="{4F616B8C-FD17-4CF8-9991-8163643D8959}" srcOrd="0" destOrd="0" parTransId="{13E16D0B-C9C5-42B9-8B09-90C552A962C0}" sibTransId="{C4023610-A173-416A-930D-963B7C49D6DA}"/>
    <dgm:cxn modelId="{384C2F6A-5660-45FB-9EFD-C3D9B69CB08A}" srcId="{8AA8F1B7-FD5B-42D9-B107-0A0E8231DAC6}" destId="{980902BE-B8C3-4428-B1E0-8D68850AD945}" srcOrd="2" destOrd="0" parTransId="{C98F45D5-187C-4F82-982D-135FD24B902B}" sibTransId="{1D01CD31-9B42-4CB6-ACEC-87ECB0BDC1E3}"/>
    <dgm:cxn modelId="{8639218B-4A2C-4E3D-9835-B830C15174E0}" srcId="{6DD315F7-3357-440D-AF38-ACC6960C76FB}" destId="{8AA8F1B7-FD5B-42D9-B107-0A0E8231DAC6}" srcOrd="2" destOrd="0" parTransId="{B4621F7F-EFFF-441F-8501-B6D78F6FB7C4}" sibTransId="{E09DAB7E-FD20-4294-B778-CCA42D21D2EA}"/>
    <dgm:cxn modelId="{817AA78E-0450-4335-B569-7CCB76EECADF}" type="presOf" srcId="{797871A1-75B5-445C-ABC7-FDF865677C5A}" destId="{3A4FE711-DA15-4C86-A39B-FFECFCC6CDFE}" srcOrd="0" destOrd="0" presId="urn:microsoft.com/office/officeart/2005/8/layout/vList2"/>
    <dgm:cxn modelId="{DBA925AD-2E76-4485-9598-2E3C94B2DECB}" type="presOf" srcId="{EB989D62-6D31-4D5C-B8AA-975DCF9A6952}" destId="{1EA07A26-9CFE-4A01-AE32-B733B3A94FFA}" srcOrd="0" destOrd="3" presId="urn:microsoft.com/office/officeart/2005/8/layout/vList2"/>
    <dgm:cxn modelId="{35D4C2C0-25C9-4054-8428-7D85410443F5}" type="presOf" srcId="{09402CF0-5E0A-46E0-91D3-428CD79BCC2B}" destId="{1EA07A26-9CFE-4A01-AE32-B733B3A94FFA}" srcOrd="0" destOrd="0" presId="urn:microsoft.com/office/officeart/2005/8/layout/vList2"/>
    <dgm:cxn modelId="{3D17A1C1-B870-4775-9BE7-1E92C0D43B04}" srcId="{8AA8F1B7-FD5B-42D9-B107-0A0E8231DAC6}" destId="{EB989D62-6D31-4D5C-B8AA-975DCF9A6952}" srcOrd="3" destOrd="0" parTransId="{2C73CA60-46A5-45F1-B5A6-3DDC34A65C84}" sibTransId="{B33E2CA4-23BE-455C-90EB-EA8A0B2F216F}"/>
    <dgm:cxn modelId="{278427E5-A590-480A-AAA3-86CFB2682B3E}" type="presOf" srcId="{8AA8F1B7-FD5B-42D9-B107-0A0E8231DAC6}" destId="{62DC2D87-30D7-41D1-97A5-04E0734AC934}" srcOrd="0" destOrd="0" presId="urn:microsoft.com/office/officeart/2005/8/layout/vList2"/>
    <dgm:cxn modelId="{C71F64FA-00B5-4D10-A7F8-CD5CCF9F2307}" srcId="{8AA8F1B7-FD5B-42D9-B107-0A0E8231DAC6}" destId="{53459D42-A67A-4B8B-9E47-B50D3B18BD01}" srcOrd="1" destOrd="0" parTransId="{B4EE5EC2-9723-4F3D-B2E2-8295457F63A3}" sibTransId="{55373CEE-FFBD-445E-8679-63CED21CFA0A}"/>
    <dgm:cxn modelId="{16819BAC-FBDA-4E5F-93C9-87495F2D4E0C}" type="presParOf" srcId="{F2B12E02-C6DC-42EA-98BD-6A70652E00A6}" destId="{DB409026-822E-4453-8AFF-6299E6EEE029}" srcOrd="0" destOrd="0" presId="urn:microsoft.com/office/officeart/2005/8/layout/vList2"/>
    <dgm:cxn modelId="{5D34C87E-BB9F-4CAA-A31C-824FA69FB7B1}" type="presParOf" srcId="{F2B12E02-C6DC-42EA-98BD-6A70652E00A6}" destId="{973A7778-2731-4DD0-AF81-4CB5CEBD6FB5}" srcOrd="1" destOrd="0" presId="urn:microsoft.com/office/officeart/2005/8/layout/vList2"/>
    <dgm:cxn modelId="{4622D0E0-1F12-44E5-B625-325B926328BE}" type="presParOf" srcId="{F2B12E02-C6DC-42EA-98BD-6A70652E00A6}" destId="{3A4FE711-DA15-4C86-A39B-FFECFCC6CDFE}" srcOrd="2" destOrd="0" presId="urn:microsoft.com/office/officeart/2005/8/layout/vList2"/>
    <dgm:cxn modelId="{6E2FCCB2-A708-409F-9A89-19B4AFF8EC83}" type="presParOf" srcId="{F2B12E02-C6DC-42EA-98BD-6A70652E00A6}" destId="{05BBB875-9F1E-4B01-B659-586892CD2E14}" srcOrd="3" destOrd="0" presId="urn:microsoft.com/office/officeart/2005/8/layout/vList2"/>
    <dgm:cxn modelId="{0B1DABEE-F579-431A-8C81-3353F57DAB41}" type="presParOf" srcId="{F2B12E02-C6DC-42EA-98BD-6A70652E00A6}" destId="{62DC2D87-30D7-41D1-97A5-04E0734AC934}" srcOrd="4" destOrd="0" presId="urn:microsoft.com/office/officeart/2005/8/layout/vList2"/>
    <dgm:cxn modelId="{AAE64833-D1DE-487B-B0ED-1F26DC137E6F}" type="presParOf" srcId="{F2B12E02-C6DC-42EA-98BD-6A70652E00A6}" destId="{1EA07A26-9CFE-4A01-AE32-B733B3A94FFA}"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1A22D4-56E1-4C53-9915-6E20A27478AC}" type="doc">
      <dgm:prSet loTypeId="urn:microsoft.com/office/officeart/2005/8/layout/matrix3" loCatId="matrix" qsTypeId="urn:microsoft.com/office/officeart/2005/8/quickstyle/simple4" qsCatId="simple" csTypeId="urn:microsoft.com/office/officeart/2005/8/colors/colorful1" csCatId="colorful"/>
      <dgm:spPr/>
      <dgm:t>
        <a:bodyPr/>
        <a:lstStyle/>
        <a:p>
          <a:endParaRPr lang="en-US"/>
        </a:p>
      </dgm:t>
    </dgm:pt>
    <dgm:pt modelId="{0F838A0C-689A-406D-B814-5B59C1D536F9}">
      <dgm:prSet/>
      <dgm:spPr/>
      <dgm:t>
        <a:bodyPr/>
        <a:lstStyle/>
        <a:p>
          <a:r>
            <a:rPr lang="en-GB"/>
            <a:t>Two models of funding</a:t>
          </a:r>
          <a:endParaRPr lang="en-US"/>
        </a:p>
      </dgm:t>
    </dgm:pt>
    <dgm:pt modelId="{E6872ADB-7435-4D85-AD86-1C6307C7CB7B}" type="parTrans" cxnId="{E00765B4-AC0B-4665-AEBE-110F136B5E1C}">
      <dgm:prSet/>
      <dgm:spPr/>
      <dgm:t>
        <a:bodyPr/>
        <a:lstStyle/>
        <a:p>
          <a:endParaRPr lang="en-US"/>
        </a:p>
      </dgm:t>
    </dgm:pt>
    <dgm:pt modelId="{3418B718-B70E-4204-A1BE-2625F45D0135}" type="sibTrans" cxnId="{E00765B4-AC0B-4665-AEBE-110F136B5E1C}">
      <dgm:prSet/>
      <dgm:spPr/>
      <dgm:t>
        <a:bodyPr/>
        <a:lstStyle/>
        <a:p>
          <a:endParaRPr lang="en-US"/>
        </a:p>
      </dgm:t>
    </dgm:pt>
    <dgm:pt modelId="{E3B3988E-89DC-4D9D-9674-D6B21D654D58}">
      <dgm:prSet/>
      <dgm:spPr/>
      <dgm:t>
        <a:bodyPr/>
        <a:lstStyle/>
        <a:p>
          <a:r>
            <a:rPr lang="en-GB"/>
            <a:t>Claims control by funder (akin to exercise of right of subrogation) who retains and instructs lawyers</a:t>
          </a:r>
          <a:endParaRPr lang="en-US"/>
        </a:p>
      </dgm:t>
    </dgm:pt>
    <dgm:pt modelId="{3D9275EF-43E9-4257-8D2E-C46A2FBDECFC}" type="parTrans" cxnId="{F8F14036-4BFA-4457-A5B7-775BC7218FC3}">
      <dgm:prSet/>
      <dgm:spPr/>
      <dgm:t>
        <a:bodyPr/>
        <a:lstStyle/>
        <a:p>
          <a:endParaRPr lang="en-US"/>
        </a:p>
      </dgm:t>
    </dgm:pt>
    <dgm:pt modelId="{1F0AA7C7-B5BD-45C4-A0AD-EACA8DF926EA}" type="sibTrans" cxnId="{F8F14036-4BFA-4457-A5B7-775BC7218FC3}">
      <dgm:prSet/>
      <dgm:spPr/>
      <dgm:t>
        <a:bodyPr/>
        <a:lstStyle/>
        <a:p>
          <a:endParaRPr lang="en-US"/>
        </a:p>
      </dgm:t>
    </dgm:pt>
    <dgm:pt modelId="{3BFA57A2-1CA1-4854-B11E-B0480ACF6EB0}">
      <dgm:prSet/>
      <dgm:spPr/>
      <dgm:t>
        <a:bodyPr/>
        <a:lstStyle/>
        <a:p>
          <a:r>
            <a:rPr lang="en-GB"/>
            <a:t>Claims control by funded party who retains and instructs lawyer with benefit of funding</a:t>
          </a:r>
          <a:endParaRPr lang="en-US"/>
        </a:p>
      </dgm:t>
    </dgm:pt>
    <dgm:pt modelId="{D146FF70-05B4-4039-9F6D-402E6C31252C}" type="parTrans" cxnId="{979CBA97-9E9B-4DC8-8900-3EFEBEF78111}">
      <dgm:prSet/>
      <dgm:spPr/>
      <dgm:t>
        <a:bodyPr/>
        <a:lstStyle/>
        <a:p>
          <a:endParaRPr lang="en-US"/>
        </a:p>
      </dgm:t>
    </dgm:pt>
    <dgm:pt modelId="{FA785306-B9EF-4008-9612-9A2A0E224DE9}" type="sibTrans" cxnId="{979CBA97-9E9B-4DC8-8900-3EFEBEF78111}">
      <dgm:prSet/>
      <dgm:spPr/>
      <dgm:t>
        <a:bodyPr/>
        <a:lstStyle/>
        <a:p>
          <a:endParaRPr lang="en-US"/>
        </a:p>
      </dgm:t>
    </dgm:pt>
    <dgm:pt modelId="{534EEF22-83E7-4FA6-8E16-B141C32D9E68}">
      <dgm:prSet/>
      <dgm:spPr/>
      <dgm:t>
        <a:bodyPr/>
        <a:lstStyle/>
        <a:p>
          <a:r>
            <a:rPr lang="en-GB"/>
            <a:t>Latter predominates</a:t>
          </a:r>
          <a:endParaRPr lang="en-US"/>
        </a:p>
      </dgm:t>
    </dgm:pt>
    <dgm:pt modelId="{83B4FF65-22A7-447A-A54F-2AB17786F69A}" type="parTrans" cxnId="{EAF5A16D-740C-4A6B-8C97-D44D611045D7}">
      <dgm:prSet/>
      <dgm:spPr/>
      <dgm:t>
        <a:bodyPr/>
        <a:lstStyle/>
        <a:p>
          <a:endParaRPr lang="en-US"/>
        </a:p>
      </dgm:t>
    </dgm:pt>
    <dgm:pt modelId="{5BB40521-6351-4D7C-A75D-D60B89C68B14}" type="sibTrans" cxnId="{EAF5A16D-740C-4A6B-8C97-D44D611045D7}">
      <dgm:prSet/>
      <dgm:spPr/>
      <dgm:t>
        <a:bodyPr/>
        <a:lstStyle/>
        <a:p>
          <a:endParaRPr lang="en-US"/>
        </a:p>
      </dgm:t>
    </dgm:pt>
    <dgm:pt modelId="{D2EC2137-141D-4B74-85A5-104F700D4859}" type="pres">
      <dgm:prSet presAssocID="{551A22D4-56E1-4C53-9915-6E20A27478AC}" presName="matrix" presStyleCnt="0">
        <dgm:presLayoutVars>
          <dgm:chMax val="1"/>
          <dgm:dir/>
          <dgm:resizeHandles val="exact"/>
        </dgm:presLayoutVars>
      </dgm:prSet>
      <dgm:spPr/>
    </dgm:pt>
    <dgm:pt modelId="{2E7BC07F-934A-4178-8FA3-B35E8622472B}" type="pres">
      <dgm:prSet presAssocID="{551A22D4-56E1-4C53-9915-6E20A27478AC}" presName="diamond" presStyleLbl="bgShp" presStyleIdx="0" presStyleCnt="1"/>
      <dgm:spPr/>
    </dgm:pt>
    <dgm:pt modelId="{E08282C9-5986-4CFC-9FB3-8EFD998054AA}" type="pres">
      <dgm:prSet presAssocID="{551A22D4-56E1-4C53-9915-6E20A27478AC}" presName="quad1" presStyleLbl="node1" presStyleIdx="0" presStyleCnt="4">
        <dgm:presLayoutVars>
          <dgm:chMax val="0"/>
          <dgm:chPref val="0"/>
          <dgm:bulletEnabled val="1"/>
        </dgm:presLayoutVars>
      </dgm:prSet>
      <dgm:spPr/>
    </dgm:pt>
    <dgm:pt modelId="{F59229F6-69F7-471C-9404-F3F5F50ED6EC}" type="pres">
      <dgm:prSet presAssocID="{551A22D4-56E1-4C53-9915-6E20A27478AC}" presName="quad2" presStyleLbl="node1" presStyleIdx="1" presStyleCnt="4">
        <dgm:presLayoutVars>
          <dgm:chMax val="0"/>
          <dgm:chPref val="0"/>
          <dgm:bulletEnabled val="1"/>
        </dgm:presLayoutVars>
      </dgm:prSet>
      <dgm:spPr/>
    </dgm:pt>
    <dgm:pt modelId="{7FBF031E-4CF7-442C-BCA5-8DCFDAA05683}" type="pres">
      <dgm:prSet presAssocID="{551A22D4-56E1-4C53-9915-6E20A27478AC}" presName="quad3" presStyleLbl="node1" presStyleIdx="2" presStyleCnt="4">
        <dgm:presLayoutVars>
          <dgm:chMax val="0"/>
          <dgm:chPref val="0"/>
          <dgm:bulletEnabled val="1"/>
        </dgm:presLayoutVars>
      </dgm:prSet>
      <dgm:spPr/>
    </dgm:pt>
    <dgm:pt modelId="{934DFEA0-7B69-4F78-88E9-A808C3B0DBF8}" type="pres">
      <dgm:prSet presAssocID="{551A22D4-56E1-4C53-9915-6E20A27478AC}" presName="quad4" presStyleLbl="node1" presStyleIdx="3" presStyleCnt="4">
        <dgm:presLayoutVars>
          <dgm:chMax val="0"/>
          <dgm:chPref val="0"/>
          <dgm:bulletEnabled val="1"/>
        </dgm:presLayoutVars>
      </dgm:prSet>
      <dgm:spPr/>
    </dgm:pt>
  </dgm:ptLst>
  <dgm:cxnLst>
    <dgm:cxn modelId="{28F62F02-45B1-4947-A125-966FDEE4885F}" type="presOf" srcId="{0F838A0C-689A-406D-B814-5B59C1D536F9}" destId="{E08282C9-5986-4CFC-9FB3-8EFD998054AA}" srcOrd="0" destOrd="0" presId="urn:microsoft.com/office/officeart/2005/8/layout/matrix3"/>
    <dgm:cxn modelId="{F8F14036-4BFA-4457-A5B7-775BC7218FC3}" srcId="{551A22D4-56E1-4C53-9915-6E20A27478AC}" destId="{E3B3988E-89DC-4D9D-9674-D6B21D654D58}" srcOrd="1" destOrd="0" parTransId="{3D9275EF-43E9-4257-8D2E-C46A2FBDECFC}" sibTransId="{1F0AA7C7-B5BD-45C4-A0AD-EACA8DF926EA}"/>
    <dgm:cxn modelId="{72D83340-3319-455B-BDC1-6932F75AFDD2}" type="presOf" srcId="{534EEF22-83E7-4FA6-8E16-B141C32D9E68}" destId="{934DFEA0-7B69-4F78-88E9-A808C3B0DBF8}" srcOrd="0" destOrd="0" presId="urn:microsoft.com/office/officeart/2005/8/layout/matrix3"/>
    <dgm:cxn modelId="{EAF5A16D-740C-4A6B-8C97-D44D611045D7}" srcId="{551A22D4-56E1-4C53-9915-6E20A27478AC}" destId="{534EEF22-83E7-4FA6-8E16-B141C32D9E68}" srcOrd="3" destOrd="0" parTransId="{83B4FF65-22A7-447A-A54F-2AB17786F69A}" sibTransId="{5BB40521-6351-4D7C-A75D-D60B89C68B14}"/>
    <dgm:cxn modelId="{AB12D46E-3046-4AA1-AC78-AB962F1C5242}" type="presOf" srcId="{E3B3988E-89DC-4D9D-9674-D6B21D654D58}" destId="{F59229F6-69F7-471C-9404-F3F5F50ED6EC}" srcOrd="0" destOrd="0" presId="urn:microsoft.com/office/officeart/2005/8/layout/matrix3"/>
    <dgm:cxn modelId="{979CBA97-9E9B-4DC8-8900-3EFEBEF78111}" srcId="{551A22D4-56E1-4C53-9915-6E20A27478AC}" destId="{3BFA57A2-1CA1-4854-B11E-B0480ACF6EB0}" srcOrd="2" destOrd="0" parTransId="{D146FF70-05B4-4039-9F6D-402E6C31252C}" sibTransId="{FA785306-B9EF-4008-9612-9A2A0E224DE9}"/>
    <dgm:cxn modelId="{AC9F9CB2-5298-4288-B171-50F8807D7191}" type="presOf" srcId="{3BFA57A2-1CA1-4854-B11E-B0480ACF6EB0}" destId="{7FBF031E-4CF7-442C-BCA5-8DCFDAA05683}" srcOrd="0" destOrd="0" presId="urn:microsoft.com/office/officeart/2005/8/layout/matrix3"/>
    <dgm:cxn modelId="{E00765B4-AC0B-4665-AEBE-110F136B5E1C}" srcId="{551A22D4-56E1-4C53-9915-6E20A27478AC}" destId="{0F838A0C-689A-406D-B814-5B59C1D536F9}" srcOrd="0" destOrd="0" parTransId="{E6872ADB-7435-4D85-AD86-1C6307C7CB7B}" sibTransId="{3418B718-B70E-4204-A1BE-2625F45D0135}"/>
    <dgm:cxn modelId="{76448FC1-01B1-4186-9DE7-6605DEA36D87}" type="presOf" srcId="{551A22D4-56E1-4C53-9915-6E20A27478AC}" destId="{D2EC2137-141D-4B74-85A5-104F700D4859}" srcOrd="0" destOrd="0" presId="urn:microsoft.com/office/officeart/2005/8/layout/matrix3"/>
    <dgm:cxn modelId="{0E56BB67-37EC-45AF-9615-0CF8B8A9A012}" type="presParOf" srcId="{D2EC2137-141D-4B74-85A5-104F700D4859}" destId="{2E7BC07F-934A-4178-8FA3-B35E8622472B}" srcOrd="0" destOrd="0" presId="urn:microsoft.com/office/officeart/2005/8/layout/matrix3"/>
    <dgm:cxn modelId="{D3EB1DA0-68DA-4367-B714-F392595DF91A}" type="presParOf" srcId="{D2EC2137-141D-4B74-85A5-104F700D4859}" destId="{E08282C9-5986-4CFC-9FB3-8EFD998054AA}" srcOrd="1" destOrd="0" presId="urn:microsoft.com/office/officeart/2005/8/layout/matrix3"/>
    <dgm:cxn modelId="{C5E3C8AA-2A30-44E7-A20D-C7A4EA415AF6}" type="presParOf" srcId="{D2EC2137-141D-4B74-85A5-104F700D4859}" destId="{F59229F6-69F7-471C-9404-F3F5F50ED6EC}" srcOrd="2" destOrd="0" presId="urn:microsoft.com/office/officeart/2005/8/layout/matrix3"/>
    <dgm:cxn modelId="{0EE7B0D9-8739-49DB-BDAF-76BA74001EFB}" type="presParOf" srcId="{D2EC2137-141D-4B74-85A5-104F700D4859}" destId="{7FBF031E-4CF7-442C-BCA5-8DCFDAA05683}" srcOrd="3" destOrd="0" presId="urn:microsoft.com/office/officeart/2005/8/layout/matrix3"/>
    <dgm:cxn modelId="{4D752B1D-BB21-4312-8EFD-9D6FA91E6CDE}" type="presParOf" srcId="{D2EC2137-141D-4B74-85A5-104F700D4859}" destId="{934DFEA0-7B69-4F78-88E9-A808C3B0DBF8}"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2773340-87DD-4103-A039-5B1C8464251E}"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AD320C59-02FA-4927-B24C-1828A1F9FF43}">
      <dgm:prSet/>
      <dgm:spPr/>
      <dgm:t>
        <a:bodyPr/>
        <a:lstStyle/>
        <a:p>
          <a:r>
            <a:rPr lang="en-GB" i="1"/>
            <a:t>Hall v Saunders Ltd </a:t>
          </a:r>
          <a:r>
            <a:rPr lang="en-GB"/>
            <a:t>[2020] EWHC 404 (Comm): does the lawyer retained by the funded party owe a duty of care to the funder?</a:t>
          </a:r>
          <a:endParaRPr lang="en-US"/>
        </a:p>
      </dgm:t>
    </dgm:pt>
    <dgm:pt modelId="{5E9333CB-156C-413C-A671-9DBDFC7306D3}" type="parTrans" cxnId="{7116243A-E027-482F-9B71-3D9ECB530019}">
      <dgm:prSet/>
      <dgm:spPr/>
      <dgm:t>
        <a:bodyPr/>
        <a:lstStyle/>
        <a:p>
          <a:endParaRPr lang="en-US"/>
        </a:p>
      </dgm:t>
    </dgm:pt>
    <dgm:pt modelId="{3EECD35F-0F5A-447A-88A5-F1657B32CD5A}" type="sibTrans" cxnId="{7116243A-E027-482F-9B71-3D9ECB530019}">
      <dgm:prSet/>
      <dgm:spPr/>
      <dgm:t>
        <a:bodyPr/>
        <a:lstStyle/>
        <a:p>
          <a:endParaRPr lang="en-US"/>
        </a:p>
      </dgm:t>
    </dgm:pt>
    <dgm:pt modelId="{D0A37E58-C4FF-4CE1-9F41-E35A436096A0}">
      <dgm:prSet/>
      <dgm:spPr/>
      <dgm:t>
        <a:bodyPr/>
        <a:lstStyle/>
        <a:p>
          <a:r>
            <a:rPr lang="en-GB" i="0" dirty="0"/>
            <a:t>Complaint solicitor failed to pass on pessimistic views expressed by counsel as to the prospects of success. </a:t>
          </a:r>
          <a:endParaRPr lang="en-US" i="0" dirty="0"/>
        </a:p>
      </dgm:t>
    </dgm:pt>
    <dgm:pt modelId="{22F1AE5A-4292-457C-A9CC-3D569CD42C28}" type="parTrans" cxnId="{4A8CB864-E0F6-4CF9-B38A-93AFD1CB6B65}">
      <dgm:prSet/>
      <dgm:spPr/>
      <dgm:t>
        <a:bodyPr/>
        <a:lstStyle/>
        <a:p>
          <a:endParaRPr lang="en-US"/>
        </a:p>
      </dgm:t>
    </dgm:pt>
    <dgm:pt modelId="{2366FFCB-8A06-495E-B42C-4918DB607609}" type="sibTrans" cxnId="{4A8CB864-E0F6-4CF9-B38A-93AFD1CB6B65}">
      <dgm:prSet/>
      <dgm:spPr/>
      <dgm:t>
        <a:bodyPr/>
        <a:lstStyle/>
        <a:p>
          <a:endParaRPr lang="en-US"/>
        </a:p>
      </dgm:t>
    </dgm:pt>
    <dgm:pt modelId="{80A04A2E-E35E-4BBF-9368-B1D93B326163}">
      <dgm:prSet/>
      <dgm:spPr/>
      <dgm:t>
        <a:bodyPr/>
        <a:lstStyle/>
        <a:p>
          <a:r>
            <a:rPr lang="en-GB"/>
            <a:t>Funding agreement did “not lack commercial or practical coherence without” duty to funder</a:t>
          </a:r>
          <a:endParaRPr lang="en-US"/>
        </a:p>
      </dgm:t>
    </dgm:pt>
    <dgm:pt modelId="{860F0CA1-AFED-4501-AB1C-E14A634C15D4}" type="parTrans" cxnId="{7A566BD4-5C44-4B4A-8B01-9D945D07172B}">
      <dgm:prSet/>
      <dgm:spPr/>
      <dgm:t>
        <a:bodyPr/>
        <a:lstStyle/>
        <a:p>
          <a:endParaRPr lang="en-US"/>
        </a:p>
      </dgm:t>
    </dgm:pt>
    <dgm:pt modelId="{3014F1A7-0915-41B2-B613-FD5B7A81C295}" type="sibTrans" cxnId="{7A566BD4-5C44-4B4A-8B01-9D945D07172B}">
      <dgm:prSet/>
      <dgm:spPr/>
      <dgm:t>
        <a:bodyPr/>
        <a:lstStyle/>
        <a:p>
          <a:endParaRPr lang="en-US"/>
        </a:p>
      </dgm:t>
    </dgm:pt>
    <dgm:pt modelId="{65A2CEEC-01AF-45AF-939D-1C7B1E64AC41}">
      <dgm:prSet/>
      <dgm:spPr/>
      <dgm:t>
        <a:bodyPr/>
        <a:lstStyle/>
        <a:p>
          <a:r>
            <a:rPr lang="en-GB"/>
            <a:t>Absent a contractual duty, there could not realistically be a duty in tort or a fiduciary duty to keep the funder informed.</a:t>
          </a:r>
          <a:endParaRPr lang="en-US"/>
        </a:p>
      </dgm:t>
    </dgm:pt>
    <dgm:pt modelId="{00CE3D2A-1DE3-4104-8598-858ED0DEA428}" type="parTrans" cxnId="{684C414F-43BC-4567-991A-9239D551A916}">
      <dgm:prSet/>
      <dgm:spPr/>
      <dgm:t>
        <a:bodyPr/>
        <a:lstStyle/>
        <a:p>
          <a:endParaRPr lang="en-US"/>
        </a:p>
      </dgm:t>
    </dgm:pt>
    <dgm:pt modelId="{B7F049F4-BD2B-46F4-A138-684D97FF44E9}" type="sibTrans" cxnId="{684C414F-43BC-4567-991A-9239D551A916}">
      <dgm:prSet/>
      <dgm:spPr/>
      <dgm:t>
        <a:bodyPr/>
        <a:lstStyle/>
        <a:p>
          <a:endParaRPr lang="en-US"/>
        </a:p>
      </dgm:t>
    </dgm:pt>
    <dgm:pt modelId="{1094C2CD-6789-4719-98C8-A28AF43931E9}" type="pres">
      <dgm:prSet presAssocID="{B2773340-87DD-4103-A039-5B1C8464251E}" presName="vert0" presStyleCnt="0">
        <dgm:presLayoutVars>
          <dgm:dir/>
          <dgm:animOne val="branch"/>
          <dgm:animLvl val="lvl"/>
        </dgm:presLayoutVars>
      </dgm:prSet>
      <dgm:spPr/>
    </dgm:pt>
    <dgm:pt modelId="{86F584C4-0724-4D15-92F0-3C0639073F37}" type="pres">
      <dgm:prSet presAssocID="{AD320C59-02FA-4927-B24C-1828A1F9FF43}" presName="thickLine" presStyleLbl="alignNode1" presStyleIdx="0" presStyleCnt="4"/>
      <dgm:spPr/>
    </dgm:pt>
    <dgm:pt modelId="{445839A0-7C0F-43DD-8D8A-2A163658F649}" type="pres">
      <dgm:prSet presAssocID="{AD320C59-02FA-4927-B24C-1828A1F9FF43}" presName="horz1" presStyleCnt="0"/>
      <dgm:spPr/>
    </dgm:pt>
    <dgm:pt modelId="{C5F52EDA-1381-498F-B9AD-FE070BCE277F}" type="pres">
      <dgm:prSet presAssocID="{AD320C59-02FA-4927-B24C-1828A1F9FF43}" presName="tx1" presStyleLbl="revTx" presStyleIdx="0" presStyleCnt="4"/>
      <dgm:spPr/>
    </dgm:pt>
    <dgm:pt modelId="{491C9DC1-A309-47CA-8FE7-0E34D0C9F8A2}" type="pres">
      <dgm:prSet presAssocID="{AD320C59-02FA-4927-B24C-1828A1F9FF43}" presName="vert1" presStyleCnt="0"/>
      <dgm:spPr/>
    </dgm:pt>
    <dgm:pt modelId="{00F90DD9-4915-41FB-8674-4EDB5845160A}" type="pres">
      <dgm:prSet presAssocID="{D0A37E58-C4FF-4CE1-9F41-E35A436096A0}" presName="thickLine" presStyleLbl="alignNode1" presStyleIdx="1" presStyleCnt="4"/>
      <dgm:spPr/>
    </dgm:pt>
    <dgm:pt modelId="{FF0223FE-D5EA-461F-86A4-9E9D7674E962}" type="pres">
      <dgm:prSet presAssocID="{D0A37E58-C4FF-4CE1-9F41-E35A436096A0}" presName="horz1" presStyleCnt="0"/>
      <dgm:spPr/>
    </dgm:pt>
    <dgm:pt modelId="{B93F4100-2AD2-45AB-BC53-8BD000985F95}" type="pres">
      <dgm:prSet presAssocID="{D0A37E58-C4FF-4CE1-9F41-E35A436096A0}" presName="tx1" presStyleLbl="revTx" presStyleIdx="1" presStyleCnt="4"/>
      <dgm:spPr/>
    </dgm:pt>
    <dgm:pt modelId="{D0DD2D37-A776-43A7-9398-D3366751ADF2}" type="pres">
      <dgm:prSet presAssocID="{D0A37E58-C4FF-4CE1-9F41-E35A436096A0}" presName="vert1" presStyleCnt="0"/>
      <dgm:spPr/>
    </dgm:pt>
    <dgm:pt modelId="{FE7F68FD-B93D-41A5-8D96-C1D863AC18E6}" type="pres">
      <dgm:prSet presAssocID="{80A04A2E-E35E-4BBF-9368-B1D93B326163}" presName="thickLine" presStyleLbl="alignNode1" presStyleIdx="2" presStyleCnt="4"/>
      <dgm:spPr/>
    </dgm:pt>
    <dgm:pt modelId="{1A017316-7159-473A-A263-747F494B25E1}" type="pres">
      <dgm:prSet presAssocID="{80A04A2E-E35E-4BBF-9368-B1D93B326163}" presName="horz1" presStyleCnt="0"/>
      <dgm:spPr/>
    </dgm:pt>
    <dgm:pt modelId="{2F4D797F-3BC3-4B43-8DD6-ED24F3FBA3C1}" type="pres">
      <dgm:prSet presAssocID="{80A04A2E-E35E-4BBF-9368-B1D93B326163}" presName="tx1" presStyleLbl="revTx" presStyleIdx="2" presStyleCnt="4"/>
      <dgm:spPr/>
    </dgm:pt>
    <dgm:pt modelId="{3D33B7C3-1B5F-41F3-8C99-4BD06277640F}" type="pres">
      <dgm:prSet presAssocID="{80A04A2E-E35E-4BBF-9368-B1D93B326163}" presName="vert1" presStyleCnt="0"/>
      <dgm:spPr/>
    </dgm:pt>
    <dgm:pt modelId="{6FF45EAA-30CC-4490-89D6-ADE3F4CE8E2F}" type="pres">
      <dgm:prSet presAssocID="{65A2CEEC-01AF-45AF-939D-1C7B1E64AC41}" presName="thickLine" presStyleLbl="alignNode1" presStyleIdx="3" presStyleCnt="4"/>
      <dgm:spPr/>
    </dgm:pt>
    <dgm:pt modelId="{608C1DE3-4F95-4CB0-A5C5-64202C3888AF}" type="pres">
      <dgm:prSet presAssocID="{65A2CEEC-01AF-45AF-939D-1C7B1E64AC41}" presName="horz1" presStyleCnt="0"/>
      <dgm:spPr/>
    </dgm:pt>
    <dgm:pt modelId="{FDE73C95-8D02-4699-815E-F2B3633BA5CB}" type="pres">
      <dgm:prSet presAssocID="{65A2CEEC-01AF-45AF-939D-1C7B1E64AC41}" presName="tx1" presStyleLbl="revTx" presStyleIdx="3" presStyleCnt="4"/>
      <dgm:spPr/>
    </dgm:pt>
    <dgm:pt modelId="{F351ECCA-FB2D-41AD-AC61-60023D90945B}" type="pres">
      <dgm:prSet presAssocID="{65A2CEEC-01AF-45AF-939D-1C7B1E64AC41}" presName="vert1" presStyleCnt="0"/>
      <dgm:spPr/>
    </dgm:pt>
  </dgm:ptLst>
  <dgm:cxnLst>
    <dgm:cxn modelId="{7116243A-E027-482F-9B71-3D9ECB530019}" srcId="{B2773340-87DD-4103-A039-5B1C8464251E}" destId="{AD320C59-02FA-4927-B24C-1828A1F9FF43}" srcOrd="0" destOrd="0" parTransId="{5E9333CB-156C-413C-A671-9DBDFC7306D3}" sibTransId="{3EECD35F-0F5A-447A-88A5-F1657B32CD5A}"/>
    <dgm:cxn modelId="{684C414F-43BC-4567-991A-9239D551A916}" srcId="{B2773340-87DD-4103-A039-5B1C8464251E}" destId="{65A2CEEC-01AF-45AF-939D-1C7B1E64AC41}" srcOrd="3" destOrd="0" parTransId="{00CE3D2A-1DE3-4104-8598-858ED0DEA428}" sibTransId="{B7F049F4-BD2B-46F4-A138-684D97FF44E9}"/>
    <dgm:cxn modelId="{4A8CB864-E0F6-4CF9-B38A-93AFD1CB6B65}" srcId="{B2773340-87DD-4103-A039-5B1C8464251E}" destId="{D0A37E58-C4FF-4CE1-9F41-E35A436096A0}" srcOrd="1" destOrd="0" parTransId="{22F1AE5A-4292-457C-A9CC-3D569CD42C28}" sibTransId="{2366FFCB-8A06-495E-B42C-4918DB607609}"/>
    <dgm:cxn modelId="{D1A5D173-8A71-48F8-9E35-F4B233A55C3A}" type="presOf" srcId="{AD320C59-02FA-4927-B24C-1828A1F9FF43}" destId="{C5F52EDA-1381-498F-B9AD-FE070BCE277F}" srcOrd="0" destOrd="0" presId="urn:microsoft.com/office/officeart/2008/layout/LinedList"/>
    <dgm:cxn modelId="{4EE6A278-8B8D-4864-92AB-B2DFED904281}" type="presOf" srcId="{65A2CEEC-01AF-45AF-939D-1C7B1E64AC41}" destId="{FDE73C95-8D02-4699-815E-F2B3633BA5CB}" srcOrd="0" destOrd="0" presId="urn:microsoft.com/office/officeart/2008/layout/LinedList"/>
    <dgm:cxn modelId="{0FFF9392-F126-4385-A3EB-FAA858945F0C}" type="presOf" srcId="{B2773340-87DD-4103-A039-5B1C8464251E}" destId="{1094C2CD-6789-4719-98C8-A28AF43931E9}" srcOrd="0" destOrd="0" presId="urn:microsoft.com/office/officeart/2008/layout/LinedList"/>
    <dgm:cxn modelId="{7A566BD4-5C44-4B4A-8B01-9D945D07172B}" srcId="{B2773340-87DD-4103-A039-5B1C8464251E}" destId="{80A04A2E-E35E-4BBF-9368-B1D93B326163}" srcOrd="2" destOrd="0" parTransId="{860F0CA1-AFED-4501-AB1C-E14A634C15D4}" sibTransId="{3014F1A7-0915-41B2-B613-FD5B7A81C295}"/>
    <dgm:cxn modelId="{1B75ADD8-838C-4F9C-9984-55C8014D7DBC}" type="presOf" srcId="{80A04A2E-E35E-4BBF-9368-B1D93B326163}" destId="{2F4D797F-3BC3-4B43-8DD6-ED24F3FBA3C1}" srcOrd="0" destOrd="0" presId="urn:microsoft.com/office/officeart/2008/layout/LinedList"/>
    <dgm:cxn modelId="{E572B6FA-EB0A-400E-A7F8-D2DC30E9AB7D}" type="presOf" srcId="{D0A37E58-C4FF-4CE1-9F41-E35A436096A0}" destId="{B93F4100-2AD2-45AB-BC53-8BD000985F95}" srcOrd="0" destOrd="0" presId="urn:microsoft.com/office/officeart/2008/layout/LinedList"/>
    <dgm:cxn modelId="{3DC18E79-CCEB-46A7-A5BF-7F95C8F21382}" type="presParOf" srcId="{1094C2CD-6789-4719-98C8-A28AF43931E9}" destId="{86F584C4-0724-4D15-92F0-3C0639073F37}" srcOrd="0" destOrd="0" presId="urn:microsoft.com/office/officeart/2008/layout/LinedList"/>
    <dgm:cxn modelId="{30FDF2FC-440B-4D8A-88E2-C35AAC525838}" type="presParOf" srcId="{1094C2CD-6789-4719-98C8-A28AF43931E9}" destId="{445839A0-7C0F-43DD-8D8A-2A163658F649}" srcOrd="1" destOrd="0" presId="urn:microsoft.com/office/officeart/2008/layout/LinedList"/>
    <dgm:cxn modelId="{905C8950-8DD0-49BC-9386-AEFB9C6CAA91}" type="presParOf" srcId="{445839A0-7C0F-43DD-8D8A-2A163658F649}" destId="{C5F52EDA-1381-498F-B9AD-FE070BCE277F}" srcOrd="0" destOrd="0" presId="urn:microsoft.com/office/officeart/2008/layout/LinedList"/>
    <dgm:cxn modelId="{72FB68F6-FFB3-4F00-A6FF-95A6A9F3B5B5}" type="presParOf" srcId="{445839A0-7C0F-43DD-8D8A-2A163658F649}" destId="{491C9DC1-A309-47CA-8FE7-0E34D0C9F8A2}" srcOrd="1" destOrd="0" presId="urn:microsoft.com/office/officeart/2008/layout/LinedList"/>
    <dgm:cxn modelId="{5E380F03-6FF7-4A1D-A370-2C8CE87CC04A}" type="presParOf" srcId="{1094C2CD-6789-4719-98C8-A28AF43931E9}" destId="{00F90DD9-4915-41FB-8674-4EDB5845160A}" srcOrd="2" destOrd="0" presId="urn:microsoft.com/office/officeart/2008/layout/LinedList"/>
    <dgm:cxn modelId="{D7A9A02F-8B3E-4652-8107-19593DEEC8F2}" type="presParOf" srcId="{1094C2CD-6789-4719-98C8-A28AF43931E9}" destId="{FF0223FE-D5EA-461F-86A4-9E9D7674E962}" srcOrd="3" destOrd="0" presId="urn:microsoft.com/office/officeart/2008/layout/LinedList"/>
    <dgm:cxn modelId="{8085BD42-3EBB-4DB7-A3C2-2185DAEFB725}" type="presParOf" srcId="{FF0223FE-D5EA-461F-86A4-9E9D7674E962}" destId="{B93F4100-2AD2-45AB-BC53-8BD000985F95}" srcOrd="0" destOrd="0" presId="urn:microsoft.com/office/officeart/2008/layout/LinedList"/>
    <dgm:cxn modelId="{80A5B34E-4742-40DB-A7E3-EF930DCFA28C}" type="presParOf" srcId="{FF0223FE-D5EA-461F-86A4-9E9D7674E962}" destId="{D0DD2D37-A776-43A7-9398-D3366751ADF2}" srcOrd="1" destOrd="0" presId="urn:microsoft.com/office/officeart/2008/layout/LinedList"/>
    <dgm:cxn modelId="{5AF210D3-4353-401D-A49F-B0BC2E34844D}" type="presParOf" srcId="{1094C2CD-6789-4719-98C8-A28AF43931E9}" destId="{FE7F68FD-B93D-41A5-8D96-C1D863AC18E6}" srcOrd="4" destOrd="0" presId="urn:microsoft.com/office/officeart/2008/layout/LinedList"/>
    <dgm:cxn modelId="{F0A0F024-0A12-4A91-B318-8020D1F72512}" type="presParOf" srcId="{1094C2CD-6789-4719-98C8-A28AF43931E9}" destId="{1A017316-7159-473A-A263-747F494B25E1}" srcOrd="5" destOrd="0" presId="urn:microsoft.com/office/officeart/2008/layout/LinedList"/>
    <dgm:cxn modelId="{55ED81D3-C52B-4374-8C7A-50D625C5CB3C}" type="presParOf" srcId="{1A017316-7159-473A-A263-747F494B25E1}" destId="{2F4D797F-3BC3-4B43-8DD6-ED24F3FBA3C1}" srcOrd="0" destOrd="0" presId="urn:microsoft.com/office/officeart/2008/layout/LinedList"/>
    <dgm:cxn modelId="{FAEF129B-C84D-4F01-B9DA-5D29FC7097C4}" type="presParOf" srcId="{1A017316-7159-473A-A263-747F494B25E1}" destId="{3D33B7C3-1B5F-41F3-8C99-4BD06277640F}" srcOrd="1" destOrd="0" presId="urn:microsoft.com/office/officeart/2008/layout/LinedList"/>
    <dgm:cxn modelId="{BDB876C8-0DBA-42D6-9105-3E162B082A61}" type="presParOf" srcId="{1094C2CD-6789-4719-98C8-A28AF43931E9}" destId="{6FF45EAA-30CC-4490-89D6-ADE3F4CE8E2F}" srcOrd="6" destOrd="0" presId="urn:microsoft.com/office/officeart/2008/layout/LinedList"/>
    <dgm:cxn modelId="{B177FFC4-2FEA-459E-830F-E84D3A9BB403}" type="presParOf" srcId="{1094C2CD-6789-4719-98C8-A28AF43931E9}" destId="{608C1DE3-4F95-4CB0-A5C5-64202C3888AF}" srcOrd="7" destOrd="0" presId="urn:microsoft.com/office/officeart/2008/layout/LinedList"/>
    <dgm:cxn modelId="{838529E0-290F-4913-814C-0562E277F59C}" type="presParOf" srcId="{608C1DE3-4F95-4CB0-A5C5-64202C3888AF}" destId="{FDE73C95-8D02-4699-815E-F2B3633BA5CB}" srcOrd="0" destOrd="0" presId="urn:microsoft.com/office/officeart/2008/layout/LinedList"/>
    <dgm:cxn modelId="{CA9D1EB2-4B6A-4476-921E-069A0A6BC1FB}" type="presParOf" srcId="{608C1DE3-4F95-4CB0-A5C5-64202C3888AF}" destId="{F351ECCA-FB2D-41AD-AC61-60023D90945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DBED90-E238-4038-AD3C-EB705F2A4299}"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A8A4F483-A449-434F-AF6C-6B5AEFDC889F}">
      <dgm:prSet/>
      <dgm:spPr/>
      <dgm:t>
        <a:bodyPr/>
        <a:lstStyle/>
        <a:p>
          <a:r>
            <a:rPr lang="en-GB"/>
            <a:t>Sysco-Burford dispute</a:t>
          </a:r>
          <a:endParaRPr lang="en-US"/>
        </a:p>
      </dgm:t>
    </dgm:pt>
    <dgm:pt modelId="{72F488DF-0354-4583-977A-CDF3883BAC6F}" type="parTrans" cxnId="{D86CD868-18ED-4B58-AC71-2826D6D92820}">
      <dgm:prSet/>
      <dgm:spPr/>
      <dgm:t>
        <a:bodyPr/>
        <a:lstStyle/>
        <a:p>
          <a:endParaRPr lang="en-US"/>
        </a:p>
      </dgm:t>
    </dgm:pt>
    <dgm:pt modelId="{707CB322-EE9D-4B82-AC18-70E2C70D8E22}" type="sibTrans" cxnId="{D86CD868-18ED-4B58-AC71-2826D6D92820}">
      <dgm:prSet/>
      <dgm:spPr/>
      <dgm:t>
        <a:bodyPr/>
        <a:lstStyle/>
        <a:p>
          <a:endParaRPr lang="en-US"/>
        </a:p>
      </dgm:t>
    </dgm:pt>
    <dgm:pt modelId="{8A5239DF-CE3A-45BD-A327-F5518E04CC7F}">
      <dgm:prSet/>
      <dgm:spPr/>
      <dgm:t>
        <a:bodyPr/>
        <a:lstStyle/>
        <a:p>
          <a:r>
            <a:rPr lang="en-GB"/>
            <a:t>$140m funding for anti-trust claim</a:t>
          </a:r>
          <a:endParaRPr lang="en-US"/>
        </a:p>
      </dgm:t>
    </dgm:pt>
    <dgm:pt modelId="{9A39B983-2512-417F-BA4B-12C825A0DEF5}" type="parTrans" cxnId="{494C2A17-BCE1-47AF-AF38-30E40FDF53C3}">
      <dgm:prSet/>
      <dgm:spPr/>
      <dgm:t>
        <a:bodyPr/>
        <a:lstStyle/>
        <a:p>
          <a:endParaRPr lang="en-US"/>
        </a:p>
      </dgm:t>
    </dgm:pt>
    <dgm:pt modelId="{E80E6C4C-9688-4543-9185-972F75B661DD}" type="sibTrans" cxnId="{494C2A17-BCE1-47AF-AF38-30E40FDF53C3}">
      <dgm:prSet/>
      <dgm:spPr/>
      <dgm:t>
        <a:bodyPr/>
        <a:lstStyle/>
        <a:p>
          <a:endParaRPr lang="en-US"/>
        </a:p>
      </dgm:t>
    </dgm:pt>
    <dgm:pt modelId="{8B1F8730-FE18-4844-9787-1A7AF5EE1B4C}">
      <dgm:prSet/>
      <dgm:spPr/>
      <dgm:t>
        <a:bodyPr/>
        <a:lstStyle/>
        <a:p>
          <a:r>
            <a:rPr lang="en-GB"/>
            <a:t>Burford consent required for settlement</a:t>
          </a:r>
          <a:endParaRPr lang="en-US"/>
        </a:p>
      </dgm:t>
    </dgm:pt>
    <dgm:pt modelId="{D18EFE7E-D589-41A2-9818-6F835194280E}" type="parTrans" cxnId="{09D0E1AA-26AB-43A7-9718-FF817FD8AEB2}">
      <dgm:prSet/>
      <dgm:spPr/>
      <dgm:t>
        <a:bodyPr/>
        <a:lstStyle/>
        <a:p>
          <a:endParaRPr lang="en-US"/>
        </a:p>
      </dgm:t>
    </dgm:pt>
    <dgm:pt modelId="{4A0C50FE-2E7F-483E-8FBF-BCAB14153EED}" type="sibTrans" cxnId="{09D0E1AA-26AB-43A7-9718-FF817FD8AEB2}">
      <dgm:prSet/>
      <dgm:spPr/>
      <dgm:t>
        <a:bodyPr/>
        <a:lstStyle/>
        <a:p>
          <a:endParaRPr lang="en-US"/>
        </a:p>
      </dgm:t>
    </dgm:pt>
    <dgm:pt modelId="{B5F5F1F8-7CA3-4401-A9A0-9CB139068F8A}">
      <dgm:prSet/>
      <dgm:spPr/>
      <dgm:t>
        <a:bodyPr/>
        <a:lstStyle/>
        <a:p>
          <a:r>
            <a:rPr lang="en-GB"/>
            <a:t>Veto challenged on public policy grounds</a:t>
          </a:r>
          <a:endParaRPr lang="en-US"/>
        </a:p>
      </dgm:t>
    </dgm:pt>
    <dgm:pt modelId="{697F694B-0D23-4906-8860-1D1DF367ECEC}" type="parTrans" cxnId="{17221C16-5A68-4CB2-9C77-E593A91E7DDC}">
      <dgm:prSet/>
      <dgm:spPr/>
      <dgm:t>
        <a:bodyPr/>
        <a:lstStyle/>
        <a:p>
          <a:endParaRPr lang="en-US"/>
        </a:p>
      </dgm:t>
    </dgm:pt>
    <dgm:pt modelId="{435D305B-72BB-4832-A90E-24E306A42FC1}" type="sibTrans" cxnId="{17221C16-5A68-4CB2-9C77-E593A91E7DDC}">
      <dgm:prSet/>
      <dgm:spPr/>
      <dgm:t>
        <a:bodyPr/>
        <a:lstStyle/>
        <a:p>
          <a:endParaRPr lang="en-US"/>
        </a:p>
      </dgm:t>
    </dgm:pt>
    <dgm:pt modelId="{42FFD7FB-5D52-4337-8F72-A9B244E0FB76}">
      <dgm:prSet/>
      <dgm:spPr/>
      <dgm:t>
        <a:bodyPr/>
        <a:lstStyle/>
        <a:p>
          <a:r>
            <a:rPr lang="en-GB"/>
            <a:t>Burford obtained injunction from LCIA tribunal</a:t>
          </a:r>
          <a:endParaRPr lang="en-US"/>
        </a:p>
      </dgm:t>
    </dgm:pt>
    <dgm:pt modelId="{EA6DA888-3A27-4DDF-98E1-CAFDC14E42D0}" type="parTrans" cxnId="{76F72EF2-BBEB-496A-BB79-50F343038D43}">
      <dgm:prSet/>
      <dgm:spPr/>
      <dgm:t>
        <a:bodyPr/>
        <a:lstStyle/>
        <a:p>
          <a:endParaRPr lang="en-US"/>
        </a:p>
      </dgm:t>
    </dgm:pt>
    <dgm:pt modelId="{7250947F-3643-4683-8115-76D8CF3C2F68}" type="sibTrans" cxnId="{76F72EF2-BBEB-496A-BB79-50F343038D43}">
      <dgm:prSet/>
      <dgm:spPr/>
      <dgm:t>
        <a:bodyPr/>
        <a:lstStyle/>
        <a:p>
          <a:endParaRPr lang="en-US"/>
        </a:p>
      </dgm:t>
    </dgm:pt>
    <dgm:pt modelId="{25F2F500-158C-4E70-8C7A-8467400E6B09}">
      <dgm:prSet/>
      <dgm:spPr/>
      <dgm:t>
        <a:bodyPr/>
        <a:lstStyle/>
        <a:p>
          <a:r>
            <a:rPr lang="en-GB"/>
            <a:t>Sysco applied to vacate</a:t>
          </a:r>
          <a:endParaRPr lang="en-US"/>
        </a:p>
      </dgm:t>
    </dgm:pt>
    <dgm:pt modelId="{14161C65-F231-4C26-B733-9297EA0CCFCB}" type="parTrans" cxnId="{4D3E33F9-9290-46FD-94B1-DB0F4ED33E19}">
      <dgm:prSet/>
      <dgm:spPr/>
      <dgm:t>
        <a:bodyPr/>
        <a:lstStyle/>
        <a:p>
          <a:endParaRPr lang="en-US"/>
        </a:p>
      </dgm:t>
    </dgm:pt>
    <dgm:pt modelId="{DADC7325-ADA0-4851-A0E4-E6468EDAEAED}" type="sibTrans" cxnId="{4D3E33F9-9290-46FD-94B1-DB0F4ED33E19}">
      <dgm:prSet/>
      <dgm:spPr/>
      <dgm:t>
        <a:bodyPr/>
        <a:lstStyle/>
        <a:p>
          <a:endParaRPr lang="en-US"/>
        </a:p>
      </dgm:t>
    </dgm:pt>
    <dgm:pt modelId="{4C3B2544-F6FC-49BF-8952-E326AD3FFC11}" type="pres">
      <dgm:prSet presAssocID="{34DBED90-E238-4038-AD3C-EB705F2A4299}" presName="Name0" presStyleCnt="0">
        <dgm:presLayoutVars>
          <dgm:dir/>
          <dgm:resizeHandles val="exact"/>
        </dgm:presLayoutVars>
      </dgm:prSet>
      <dgm:spPr/>
    </dgm:pt>
    <dgm:pt modelId="{82DBD814-3ECD-4ACF-A7F3-22B31A42C8BC}" type="pres">
      <dgm:prSet presAssocID="{A8A4F483-A449-434F-AF6C-6B5AEFDC889F}" presName="node" presStyleLbl="node1" presStyleIdx="0" presStyleCnt="6">
        <dgm:presLayoutVars>
          <dgm:bulletEnabled val="1"/>
        </dgm:presLayoutVars>
      </dgm:prSet>
      <dgm:spPr/>
    </dgm:pt>
    <dgm:pt modelId="{2EAB3205-1B4E-442A-917A-AB4AE6BE2F33}" type="pres">
      <dgm:prSet presAssocID="{707CB322-EE9D-4B82-AC18-70E2C70D8E22}" presName="sibTrans" presStyleLbl="sibTrans1D1" presStyleIdx="0" presStyleCnt="5"/>
      <dgm:spPr/>
    </dgm:pt>
    <dgm:pt modelId="{41751CC6-2BB4-4A9A-8D5E-F9F32C5764F2}" type="pres">
      <dgm:prSet presAssocID="{707CB322-EE9D-4B82-AC18-70E2C70D8E22}" presName="connectorText" presStyleLbl="sibTrans1D1" presStyleIdx="0" presStyleCnt="5"/>
      <dgm:spPr/>
    </dgm:pt>
    <dgm:pt modelId="{BD9FEC59-E3CD-4068-9D3B-8655726A6FF1}" type="pres">
      <dgm:prSet presAssocID="{8A5239DF-CE3A-45BD-A327-F5518E04CC7F}" presName="node" presStyleLbl="node1" presStyleIdx="1" presStyleCnt="6">
        <dgm:presLayoutVars>
          <dgm:bulletEnabled val="1"/>
        </dgm:presLayoutVars>
      </dgm:prSet>
      <dgm:spPr/>
    </dgm:pt>
    <dgm:pt modelId="{75C3459A-ACD9-45F3-BC05-1DBF6B871AD0}" type="pres">
      <dgm:prSet presAssocID="{E80E6C4C-9688-4543-9185-972F75B661DD}" presName="sibTrans" presStyleLbl="sibTrans1D1" presStyleIdx="1" presStyleCnt="5"/>
      <dgm:spPr/>
    </dgm:pt>
    <dgm:pt modelId="{E088195A-CFAC-4D7A-9543-335E5F6CCBFB}" type="pres">
      <dgm:prSet presAssocID="{E80E6C4C-9688-4543-9185-972F75B661DD}" presName="connectorText" presStyleLbl="sibTrans1D1" presStyleIdx="1" presStyleCnt="5"/>
      <dgm:spPr/>
    </dgm:pt>
    <dgm:pt modelId="{164D40F6-8C47-4EA2-B7B6-5F2CDE1DDF5E}" type="pres">
      <dgm:prSet presAssocID="{8B1F8730-FE18-4844-9787-1A7AF5EE1B4C}" presName="node" presStyleLbl="node1" presStyleIdx="2" presStyleCnt="6">
        <dgm:presLayoutVars>
          <dgm:bulletEnabled val="1"/>
        </dgm:presLayoutVars>
      </dgm:prSet>
      <dgm:spPr/>
    </dgm:pt>
    <dgm:pt modelId="{81D8830D-33E0-4B02-A659-0E6532DAAAAD}" type="pres">
      <dgm:prSet presAssocID="{4A0C50FE-2E7F-483E-8FBF-BCAB14153EED}" presName="sibTrans" presStyleLbl="sibTrans1D1" presStyleIdx="2" presStyleCnt="5"/>
      <dgm:spPr/>
    </dgm:pt>
    <dgm:pt modelId="{E897015D-1B8F-4311-9C36-8EF598D9AE3B}" type="pres">
      <dgm:prSet presAssocID="{4A0C50FE-2E7F-483E-8FBF-BCAB14153EED}" presName="connectorText" presStyleLbl="sibTrans1D1" presStyleIdx="2" presStyleCnt="5"/>
      <dgm:spPr/>
    </dgm:pt>
    <dgm:pt modelId="{2E83A19D-3231-40CD-BD45-36140C606F3F}" type="pres">
      <dgm:prSet presAssocID="{B5F5F1F8-7CA3-4401-A9A0-9CB139068F8A}" presName="node" presStyleLbl="node1" presStyleIdx="3" presStyleCnt="6">
        <dgm:presLayoutVars>
          <dgm:bulletEnabled val="1"/>
        </dgm:presLayoutVars>
      </dgm:prSet>
      <dgm:spPr/>
    </dgm:pt>
    <dgm:pt modelId="{EB0EBB1F-6788-4431-B22C-D19E07123A44}" type="pres">
      <dgm:prSet presAssocID="{435D305B-72BB-4832-A90E-24E306A42FC1}" presName="sibTrans" presStyleLbl="sibTrans1D1" presStyleIdx="3" presStyleCnt="5"/>
      <dgm:spPr/>
    </dgm:pt>
    <dgm:pt modelId="{0BFED249-C571-442B-8901-D9E66BE1BAE5}" type="pres">
      <dgm:prSet presAssocID="{435D305B-72BB-4832-A90E-24E306A42FC1}" presName="connectorText" presStyleLbl="sibTrans1D1" presStyleIdx="3" presStyleCnt="5"/>
      <dgm:spPr/>
    </dgm:pt>
    <dgm:pt modelId="{F3D3D2E9-2679-42AA-B190-754D7FDF79D8}" type="pres">
      <dgm:prSet presAssocID="{42FFD7FB-5D52-4337-8F72-A9B244E0FB76}" presName="node" presStyleLbl="node1" presStyleIdx="4" presStyleCnt="6">
        <dgm:presLayoutVars>
          <dgm:bulletEnabled val="1"/>
        </dgm:presLayoutVars>
      </dgm:prSet>
      <dgm:spPr/>
    </dgm:pt>
    <dgm:pt modelId="{A0F936DF-B632-4D59-9001-F061ACF9F7EE}" type="pres">
      <dgm:prSet presAssocID="{7250947F-3643-4683-8115-76D8CF3C2F68}" presName="sibTrans" presStyleLbl="sibTrans1D1" presStyleIdx="4" presStyleCnt="5"/>
      <dgm:spPr/>
    </dgm:pt>
    <dgm:pt modelId="{14ED87D2-37F6-4B67-8B7A-8FE56EB39842}" type="pres">
      <dgm:prSet presAssocID="{7250947F-3643-4683-8115-76D8CF3C2F68}" presName="connectorText" presStyleLbl="sibTrans1D1" presStyleIdx="4" presStyleCnt="5"/>
      <dgm:spPr/>
    </dgm:pt>
    <dgm:pt modelId="{3E912F31-A50A-4FD9-BF8F-07319A44E898}" type="pres">
      <dgm:prSet presAssocID="{25F2F500-158C-4E70-8C7A-8467400E6B09}" presName="node" presStyleLbl="node1" presStyleIdx="5" presStyleCnt="6">
        <dgm:presLayoutVars>
          <dgm:bulletEnabled val="1"/>
        </dgm:presLayoutVars>
      </dgm:prSet>
      <dgm:spPr/>
    </dgm:pt>
  </dgm:ptLst>
  <dgm:cxnLst>
    <dgm:cxn modelId="{7599E512-840B-4AE0-B83D-1889F26CE531}" type="presOf" srcId="{E80E6C4C-9688-4543-9185-972F75B661DD}" destId="{75C3459A-ACD9-45F3-BC05-1DBF6B871AD0}" srcOrd="0" destOrd="0" presId="urn:microsoft.com/office/officeart/2016/7/layout/RepeatingBendingProcessNew"/>
    <dgm:cxn modelId="{17221C16-5A68-4CB2-9C77-E593A91E7DDC}" srcId="{34DBED90-E238-4038-AD3C-EB705F2A4299}" destId="{B5F5F1F8-7CA3-4401-A9A0-9CB139068F8A}" srcOrd="3" destOrd="0" parTransId="{697F694B-0D23-4906-8860-1D1DF367ECEC}" sibTransId="{435D305B-72BB-4832-A90E-24E306A42FC1}"/>
    <dgm:cxn modelId="{494C2A17-BCE1-47AF-AF38-30E40FDF53C3}" srcId="{34DBED90-E238-4038-AD3C-EB705F2A4299}" destId="{8A5239DF-CE3A-45BD-A327-F5518E04CC7F}" srcOrd="1" destOrd="0" parTransId="{9A39B983-2512-417F-BA4B-12C825A0DEF5}" sibTransId="{E80E6C4C-9688-4543-9185-972F75B661DD}"/>
    <dgm:cxn modelId="{DD5DEA1A-E0EC-484C-BEFD-CC172612F15F}" type="presOf" srcId="{7250947F-3643-4683-8115-76D8CF3C2F68}" destId="{A0F936DF-B632-4D59-9001-F061ACF9F7EE}" srcOrd="0" destOrd="0" presId="urn:microsoft.com/office/officeart/2016/7/layout/RepeatingBendingProcessNew"/>
    <dgm:cxn modelId="{74BEB02D-9A69-4D3D-9252-7E0437A7B3F9}" type="presOf" srcId="{B5F5F1F8-7CA3-4401-A9A0-9CB139068F8A}" destId="{2E83A19D-3231-40CD-BD45-36140C606F3F}" srcOrd="0" destOrd="0" presId="urn:microsoft.com/office/officeart/2016/7/layout/RepeatingBendingProcessNew"/>
    <dgm:cxn modelId="{6E5DBC57-764C-496C-860E-8D2C55A458CE}" type="presOf" srcId="{8A5239DF-CE3A-45BD-A327-F5518E04CC7F}" destId="{BD9FEC59-E3CD-4068-9D3B-8655726A6FF1}" srcOrd="0" destOrd="0" presId="urn:microsoft.com/office/officeart/2016/7/layout/RepeatingBendingProcessNew"/>
    <dgm:cxn modelId="{68CE0F5B-B823-409E-93A9-8BA2771DF23F}" type="presOf" srcId="{435D305B-72BB-4832-A90E-24E306A42FC1}" destId="{0BFED249-C571-442B-8901-D9E66BE1BAE5}" srcOrd="1" destOrd="0" presId="urn:microsoft.com/office/officeart/2016/7/layout/RepeatingBendingProcessNew"/>
    <dgm:cxn modelId="{0D3B305D-70E1-4B97-8085-1726E0AED54C}" type="presOf" srcId="{707CB322-EE9D-4B82-AC18-70E2C70D8E22}" destId="{2EAB3205-1B4E-442A-917A-AB4AE6BE2F33}" srcOrd="0" destOrd="0" presId="urn:microsoft.com/office/officeart/2016/7/layout/RepeatingBendingProcessNew"/>
    <dgm:cxn modelId="{3313E762-C1C2-420E-A5A8-6C0DD8B4EBFA}" type="presOf" srcId="{7250947F-3643-4683-8115-76D8CF3C2F68}" destId="{14ED87D2-37F6-4B67-8B7A-8FE56EB39842}" srcOrd="1" destOrd="0" presId="urn:microsoft.com/office/officeart/2016/7/layout/RepeatingBendingProcessNew"/>
    <dgm:cxn modelId="{D86CD868-18ED-4B58-AC71-2826D6D92820}" srcId="{34DBED90-E238-4038-AD3C-EB705F2A4299}" destId="{A8A4F483-A449-434F-AF6C-6B5AEFDC889F}" srcOrd="0" destOrd="0" parTransId="{72F488DF-0354-4583-977A-CDF3883BAC6F}" sibTransId="{707CB322-EE9D-4B82-AC18-70E2C70D8E22}"/>
    <dgm:cxn modelId="{75CC8A8A-2EC9-47F4-AB4B-EC302DCCF6EB}" type="presOf" srcId="{E80E6C4C-9688-4543-9185-972F75B661DD}" destId="{E088195A-CFAC-4D7A-9543-335E5F6CCBFB}" srcOrd="1" destOrd="0" presId="urn:microsoft.com/office/officeart/2016/7/layout/RepeatingBendingProcessNew"/>
    <dgm:cxn modelId="{09D0E1AA-26AB-43A7-9718-FF817FD8AEB2}" srcId="{34DBED90-E238-4038-AD3C-EB705F2A4299}" destId="{8B1F8730-FE18-4844-9787-1A7AF5EE1B4C}" srcOrd="2" destOrd="0" parTransId="{D18EFE7E-D589-41A2-9818-6F835194280E}" sibTransId="{4A0C50FE-2E7F-483E-8FBF-BCAB14153EED}"/>
    <dgm:cxn modelId="{011076BB-E924-4233-A185-1E2D34515ACD}" type="presOf" srcId="{707CB322-EE9D-4B82-AC18-70E2C70D8E22}" destId="{41751CC6-2BB4-4A9A-8D5E-F9F32C5764F2}" srcOrd="1" destOrd="0" presId="urn:microsoft.com/office/officeart/2016/7/layout/RepeatingBendingProcessNew"/>
    <dgm:cxn modelId="{A364F4CD-0078-4BDF-87C5-B0EE5FCB5618}" type="presOf" srcId="{A8A4F483-A449-434F-AF6C-6B5AEFDC889F}" destId="{82DBD814-3ECD-4ACF-A7F3-22B31A42C8BC}" srcOrd="0" destOrd="0" presId="urn:microsoft.com/office/officeart/2016/7/layout/RepeatingBendingProcessNew"/>
    <dgm:cxn modelId="{475FF2D6-A9D9-4553-89F5-C31CDA0F6907}" type="presOf" srcId="{4A0C50FE-2E7F-483E-8FBF-BCAB14153EED}" destId="{81D8830D-33E0-4B02-A659-0E6532DAAAAD}" srcOrd="0" destOrd="0" presId="urn:microsoft.com/office/officeart/2016/7/layout/RepeatingBendingProcessNew"/>
    <dgm:cxn modelId="{AE41B8E3-55EB-4F3A-95ED-EB29DAFF05BD}" type="presOf" srcId="{42FFD7FB-5D52-4337-8F72-A9B244E0FB76}" destId="{F3D3D2E9-2679-42AA-B190-754D7FDF79D8}" srcOrd="0" destOrd="0" presId="urn:microsoft.com/office/officeart/2016/7/layout/RepeatingBendingProcessNew"/>
    <dgm:cxn modelId="{65A07EE5-C8E9-4EF3-9F46-AF55C0466F93}" type="presOf" srcId="{34DBED90-E238-4038-AD3C-EB705F2A4299}" destId="{4C3B2544-F6FC-49BF-8952-E326AD3FFC11}" srcOrd="0" destOrd="0" presId="urn:microsoft.com/office/officeart/2016/7/layout/RepeatingBendingProcessNew"/>
    <dgm:cxn modelId="{049296E6-E31D-4156-B84A-C25AF2FBEA60}" type="presOf" srcId="{25F2F500-158C-4E70-8C7A-8467400E6B09}" destId="{3E912F31-A50A-4FD9-BF8F-07319A44E898}" srcOrd="0" destOrd="0" presId="urn:microsoft.com/office/officeart/2016/7/layout/RepeatingBendingProcessNew"/>
    <dgm:cxn modelId="{E1E91BEF-9CC4-4980-9BE8-0FB6D74C19AC}" type="presOf" srcId="{4A0C50FE-2E7F-483E-8FBF-BCAB14153EED}" destId="{E897015D-1B8F-4311-9C36-8EF598D9AE3B}" srcOrd="1" destOrd="0" presId="urn:microsoft.com/office/officeart/2016/7/layout/RepeatingBendingProcessNew"/>
    <dgm:cxn modelId="{76F72EF2-BBEB-496A-BB79-50F343038D43}" srcId="{34DBED90-E238-4038-AD3C-EB705F2A4299}" destId="{42FFD7FB-5D52-4337-8F72-A9B244E0FB76}" srcOrd="4" destOrd="0" parTransId="{EA6DA888-3A27-4DDF-98E1-CAFDC14E42D0}" sibTransId="{7250947F-3643-4683-8115-76D8CF3C2F68}"/>
    <dgm:cxn modelId="{64907DF7-3306-4693-8B3F-16DEEA479F1E}" type="presOf" srcId="{8B1F8730-FE18-4844-9787-1A7AF5EE1B4C}" destId="{164D40F6-8C47-4EA2-B7B6-5F2CDE1DDF5E}" srcOrd="0" destOrd="0" presId="urn:microsoft.com/office/officeart/2016/7/layout/RepeatingBendingProcessNew"/>
    <dgm:cxn modelId="{4D3E33F9-9290-46FD-94B1-DB0F4ED33E19}" srcId="{34DBED90-E238-4038-AD3C-EB705F2A4299}" destId="{25F2F500-158C-4E70-8C7A-8467400E6B09}" srcOrd="5" destOrd="0" parTransId="{14161C65-F231-4C26-B733-9297EA0CCFCB}" sibTransId="{DADC7325-ADA0-4851-A0E4-E6468EDAEAED}"/>
    <dgm:cxn modelId="{4A9059FE-6AD4-4356-8118-CF4441C43AC2}" type="presOf" srcId="{435D305B-72BB-4832-A90E-24E306A42FC1}" destId="{EB0EBB1F-6788-4431-B22C-D19E07123A44}" srcOrd="0" destOrd="0" presId="urn:microsoft.com/office/officeart/2016/7/layout/RepeatingBendingProcessNew"/>
    <dgm:cxn modelId="{FC877B1B-C0B1-4A1B-A0A1-0B616CB656F9}" type="presParOf" srcId="{4C3B2544-F6FC-49BF-8952-E326AD3FFC11}" destId="{82DBD814-3ECD-4ACF-A7F3-22B31A42C8BC}" srcOrd="0" destOrd="0" presId="urn:microsoft.com/office/officeart/2016/7/layout/RepeatingBendingProcessNew"/>
    <dgm:cxn modelId="{C887B89F-9F51-4E5D-8A10-11ADBAE44835}" type="presParOf" srcId="{4C3B2544-F6FC-49BF-8952-E326AD3FFC11}" destId="{2EAB3205-1B4E-442A-917A-AB4AE6BE2F33}" srcOrd="1" destOrd="0" presId="urn:microsoft.com/office/officeart/2016/7/layout/RepeatingBendingProcessNew"/>
    <dgm:cxn modelId="{A8C016DB-7090-42A0-9445-1ECD9B2D7198}" type="presParOf" srcId="{2EAB3205-1B4E-442A-917A-AB4AE6BE2F33}" destId="{41751CC6-2BB4-4A9A-8D5E-F9F32C5764F2}" srcOrd="0" destOrd="0" presId="urn:microsoft.com/office/officeart/2016/7/layout/RepeatingBendingProcessNew"/>
    <dgm:cxn modelId="{EA9CCF0E-4993-4F9F-9859-B421B35E5A1A}" type="presParOf" srcId="{4C3B2544-F6FC-49BF-8952-E326AD3FFC11}" destId="{BD9FEC59-E3CD-4068-9D3B-8655726A6FF1}" srcOrd="2" destOrd="0" presId="urn:microsoft.com/office/officeart/2016/7/layout/RepeatingBendingProcessNew"/>
    <dgm:cxn modelId="{5136F1A3-36E9-4B37-9CEA-45E0169681D0}" type="presParOf" srcId="{4C3B2544-F6FC-49BF-8952-E326AD3FFC11}" destId="{75C3459A-ACD9-45F3-BC05-1DBF6B871AD0}" srcOrd="3" destOrd="0" presId="urn:microsoft.com/office/officeart/2016/7/layout/RepeatingBendingProcessNew"/>
    <dgm:cxn modelId="{9AB71204-BDAB-47EE-A8B3-2694D1D67E55}" type="presParOf" srcId="{75C3459A-ACD9-45F3-BC05-1DBF6B871AD0}" destId="{E088195A-CFAC-4D7A-9543-335E5F6CCBFB}" srcOrd="0" destOrd="0" presId="urn:microsoft.com/office/officeart/2016/7/layout/RepeatingBendingProcessNew"/>
    <dgm:cxn modelId="{7CB159E3-E5EC-4039-AF97-9CE37214CAE2}" type="presParOf" srcId="{4C3B2544-F6FC-49BF-8952-E326AD3FFC11}" destId="{164D40F6-8C47-4EA2-B7B6-5F2CDE1DDF5E}" srcOrd="4" destOrd="0" presId="urn:microsoft.com/office/officeart/2016/7/layout/RepeatingBendingProcessNew"/>
    <dgm:cxn modelId="{FD5C76E7-76F4-4ED5-9242-5A8350A05790}" type="presParOf" srcId="{4C3B2544-F6FC-49BF-8952-E326AD3FFC11}" destId="{81D8830D-33E0-4B02-A659-0E6532DAAAAD}" srcOrd="5" destOrd="0" presId="urn:microsoft.com/office/officeart/2016/7/layout/RepeatingBendingProcessNew"/>
    <dgm:cxn modelId="{655D1DC7-4495-40E0-96B5-73B787CC71C8}" type="presParOf" srcId="{81D8830D-33E0-4B02-A659-0E6532DAAAAD}" destId="{E897015D-1B8F-4311-9C36-8EF598D9AE3B}" srcOrd="0" destOrd="0" presId="urn:microsoft.com/office/officeart/2016/7/layout/RepeatingBendingProcessNew"/>
    <dgm:cxn modelId="{D441C1E4-F741-459F-A21F-4BBDA989954C}" type="presParOf" srcId="{4C3B2544-F6FC-49BF-8952-E326AD3FFC11}" destId="{2E83A19D-3231-40CD-BD45-36140C606F3F}" srcOrd="6" destOrd="0" presId="urn:microsoft.com/office/officeart/2016/7/layout/RepeatingBendingProcessNew"/>
    <dgm:cxn modelId="{D520F8DD-8A27-414E-A7CA-BB6F6E676C68}" type="presParOf" srcId="{4C3B2544-F6FC-49BF-8952-E326AD3FFC11}" destId="{EB0EBB1F-6788-4431-B22C-D19E07123A44}" srcOrd="7" destOrd="0" presId="urn:microsoft.com/office/officeart/2016/7/layout/RepeatingBendingProcessNew"/>
    <dgm:cxn modelId="{FC71FE09-0022-4951-B5B0-4E7626EC8831}" type="presParOf" srcId="{EB0EBB1F-6788-4431-B22C-D19E07123A44}" destId="{0BFED249-C571-442B-8901-D9E66BE1BAE5}" srcOrd="0" destOrd="0" presId="urn:microsoft.com/office/officeart/2016/7/layout/RepeatingBendingProcessNew"/>
    <dgm:cxn modelId="{D26E6FB1-DC44-403E-99DB-BF2DA2C28198}" type="presParOf" srcId="{4C3B2544-F6FC-49BF-8952-E326AD3FFC11}" destId="{F3D3D2E9-2679-42AA-B190-754D7FDF79D8}" srcOrd="8" destOrd="0" presId="urn:microsoft.com/office/officeart/2016/7/layout/RepeatingBendingProcessNew"/>
    <dgm:cxn modelId="{FDD86B7E-33ED-473F-BC7E-C115455824CE}" type="presParOf" srcId="{4C3B2544-F6FC-49BF-8952-E326AD3FFC11}" destId="{A0F936DF-B632-4D59-9001-F061ACF9F7EE}" srcOrd="9" destOrd="0" presId="urn:microsoft.com/office/officeart/2016/7/layout/RepeatingBendingProcessNew"/>
    <dgm:cxn modelId="{BBE55759-980B-4CD3-8B68-9F9A9E3591FF}" type="presParOf" srcId="{A0F936DF-B632-4D59-9001-F061ACF9F7EE}" destId="{14ED87D2-37F6-4B67-8B7A-8FE56EB39842}" srcOrd="0" destOrd="0" presId="urn:microsoft.com/office/officeart/2016/7/layout/RepeatingBendingProcessNew"/>
    <dgm:cxn modelId="{DEBA6D4B-F4F1-4AFA-92E9-C47D8898D659}" type="presParOf" srcId="{4C3B2544-F6FC-49BF-8952-E326AD3FFC11}" destId="{3E912F31-A50A-4FD9-BF8F-07319A44E898}"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065A918-901D-47EA-8388-CED55968A426}"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F2EDBFBB-EA7A-4D3F-BA96-01B624514076}">
      <dgm:prSet/>
      <dgm:spPr/>
      <dgm:t>
        <a:bodyPr/>
        <a:lstStyle/>
        <a:p>
          <a:r>
            <a:rPr lang="en-GB"/>
            <a:t>Code of Conduct of Association of Litigation Funders</a:t>
          </a:r>
          <a:endParaRPr lang="en-US"/>
        </a:p>
      </dgm:t>
    </dgm:pt>
    <dgm:pt modelId="{5EAF9F0D-A12D-4B34-A201-890891EE53D0}" type="parTrans" cxnId="{D448624D-06E8-4585-9F66-83EDFE6D7715}">
      <dgm:prSet/>
      <dgm:spPr/>
      <dgm:t>
        <a:bodyPr/>
        <a:lstStyle/>
        <a:p>
          <a:endParaRPr lang="en-US"/>
        </a:p>
      </dgm:t>
    </dgm:pt>
    <dgm:pt modelId="{E4F3F58A-8BE3-4F5F-9847-A2F081AA0AE8}" type="sibTrans" cxnId="{D448624D-06E8-4585-9F66-83EDFE6D7715}">
      <dgm:prSet/>
      <dgm:spPr/>
      <dgm:t>
        <a:bodyPr/>
        <a:lstStyle/>
        <a:p>
          <a:endParaRPr lang="en-US"/>
        </a:p>
      </dgm:t>
    </dgm:pt>
    <dgm:pt modelId="{01FE995B-4554-482A-9C7D-76C18CCB992D}">
      <dgm:prSet/>
      <dgm:spPr/>
      <dgm:t>
        <a:bodyPr/>
        <a:lstStyle/>
        <a:p>
          <a:r>
            <a:rPr lang="en-GB"/>
            <a:t>Members agree “not to seek to influence the Funded Part’s solicitor or barrister to cede control or conduct of the dispute to the Funder”</a:t>
          </a:r>
          <a:endParaRPr lang="en-US"/>
        </a:p>
      </dgm:t>
    </dgm:pt>
    <dgm:pt modelId="{A217E1DD-4C98-4ABC-9740-00321E289028}" type="parTrans" cxnId="{4B29EA9F-AB84-40E0-8576-7C378F447358}">
      <dgm:prSet/>
      <dgm:spPr/>
      <dgm:t>
        <a:bodyPr/>
        <a:lstStyle/>
        <a:p>
          <a:endParaRPr lang="en-US"/>
        </a:p>
      </dgm:t>
    </dgm:pt>
    <dgm:pt modelId="{4739D96D-8131-49BB-92F9-905BDB02CCBF}" type="sibTrans" cxnId="{4B29EA9F-AB84-40E0-8576-7C378F447358}">
      <dgm:prSet/>
      <dgm:spPr/>
      <dgm:t>
        <a:bodyPr/>
        <a:lstStyle/>
        <a:p>
          <a:endParaRPr lang="en-US"/>
        </a:p>
      </dgm:t>
    </dgm:pt>
    <dgm:pt modelId="{F486144E-BDBE-42EA-A1D1-AB5DB95DA1B6}">
      <dgm:prSet/>
      <dgm:spPr/>
      <dgm:t>
        <a:bodyPr/>
        <a:lstStyle/>
        <a:p>
          <a:r>
            <a:rPr lang="en-GB"/>
            <a:t>Litigation funding agreements must “state whether (and if so, how) the Funder … may …. provide input to the Funder Party’s decisions in relation to settlement.”</a:t>
          </a:r>
          <a:endParaRPr lang="en-US"/>
        </a:p>
      </dgm:t>
    </dgm:pt>
    <dgm:pt modelId="{D65807C2-DD75-4348-B6DA-D7D58DF4E53A}" type="parTrans" cxnId="{3F62E089-D415-4D01-B6B4-04510F19ABE7}">
      <dgm:prSet/>
      <dgm:spPr/>
      <dgm:t>
        <a:bodyPr/>
        <a:lstStyle/>
        <a:p>
          <a:endParaRPr lang="en-US"/>
        </a:p>
      </dgm:t>
    </dgm:pt>
    <dgm:pt modelId="{F1033BC3-8BD0-43A2-A1DE-8BE87A6ADE7D}" type="sibTrans" cxnId="{3F62E089-D415-4D01-B6B4-04510F19ABE7}">
      <dgm:prSet/>
      <dgm:spPr/>
      <dgm:t>
        <a:bodyPr/>
        <a:lstStyle/>
        <a:p>
          <a:endParaRPr lang="en-US"/>
        </a:p>
      </dgm:t>
    </dgm:pt>
    <dgm:pt modelId="{732C6804-D3D3-4471-AC8E-613FF97BB310}">
      <dgm:prSet/>
      <dgm:spPr/>
      <dgm:t>
        <a:bodyPr/>
        <a:lstStyle/>
        <a:p>
          <a:r>
            <a:rPr lang="en-GB"/>
            <a:t>Rights of termination where material adverse change</a:t>
          </a:r>
          <a:endParaRPr lang="en-US"/>
        </a:p>
      </dgm:t>
    </dgm:pt>
    <dgm:pt modelId="{3C4B00C5-2662-4C25-8BD8-1473FD97B1D5}" type="parTrans" cxnId="{1E8057B2-A4DB-4AD4-B5D1-578BE08DE80F}">
      <dgm:prSet/>
      <dgm:spPr/>
      <dgm:t>
        <a:bodyPr/>
        <a:lstStyle/>
        <a:p>
          <a:endParaRPr lang="en-US"/>
        </a:p>
      </dgm:t>
    </dgm:pt>
    <dgm:pt modelId="{04B2D190-026D-4CBA-ACDE-46B78A0BFC52}" type="sibTrans" cxnId="{1E8057B2-A4DB-4AD4-B5D1-578BE08DE80F}">
      <dgm:prSet/>
      <dgm:spPr/>
      <dgm:t>
        <a:bodyPr/>
        <a:lstStyle/>
        <a:p>
          <a:endParaRPr lang="en-US"/>
        </a:p>
      </dgm:t>
    </dgm:pt>
    <dgm:pt modelId="{27BB3526-AD89-40FE-8A9A-9AB987938AC1}">
      <dgm:prSet/>
      <dgm:spPr/>
      <dgm:t>
        <a:bodyPr/>
        <a:lstStyle/>
        <a:p>
          <a:r>
            <a:rPr lang="en-GB"/>
            <a:t>ALF: litigation funding agreements can include rights of termination where the funder “reasonably ceases to be satisfied about the merits of the dispute”, “reasonably believes that the dispute is no longer commercially viable” and “reasonably believes that there has been a reasonable breach of the LFA”. </a:t>
          </a:r>
          <a:endParaRPr lang="en-US"/>
        </a:p>
      </dgm:t>
    </dgm:pt>
    <dgm:pt modelId="{9C0EB36F-9CC7-4289-B310-46FA38520D5B}" type="parTrans" cxnId="{CDC063D8-2A34-4739-B969-733DABBBCAF9}">
      <dgm:prSet/>
      <dgm:spPr/>
      <dgm:t>
        <a:bodyPr/>
        <a:lstStyle/>
        <a:p>
          <a:endParaRPr lang="en-US"/>
        </a:p>
      </dgm:t>
    </dgm:pt>
    <dgm:pt modelId="{1E4A419B-D628-4D96-A12A-8EA8DBA6C956}" type="sibTrans" cxnId="{CDC063D8-2A34-4739-B969-733DABBBCAF9}">
      <dgm:prSet/>
      <dgm:spPr/>
      <dgm:t>
        <a:bodyPr/>
        <a:lstStyle/>
        <a:p>
          <a:endParaRPr lang="en-US"/>
        </a:p>
      </dgm:t>
    </dgm:pt>
    <dgm:pt modelId="{90BDE937-48F2-4D40-9FFD-4A1227377846}">
      <dgm:prSet/>
      <dgm:spPr/>
      <dgm:t>
        <a:bodyPr/>
        <a:lstStyle/>
        <a:p>
          <a:r>
            <a:rPr lang="en-GB" dirty="0"/>
            <a:t>Litigation funding agreement is not to contain a discretion right to terminate the litigation funding agreement in other circumstances.</a:t>
          </a:r>
          <a:endParaRPr lang="en-US" dirty="0"/>
        </a:p>
      </dgm:t>
    </dgm:pt>
    <dgm:pt modelId="{44DA67B7-7506-4B62-95F6-AE2E4683B448}" type="parTrans" cxnId="{3FF07A55-A8BD-41CA-A0DE-2375982C7C6E}">
      <dgm:prSet/>
      <dgm:spPr/>
      <dgm:t>
        <a:bodyPr/>
        <a:lstStyle/>
        <a:p>
          <a:endParaRPr lang="en-US"/>
        </a:p>
      </dgm:t>
    </dgm:pt>
    <dgm:pt modelId="{EDB23C00-D755-438D-9907-ECCC457AFEAC}" type="sibTrans" cxnId="{3FF07A55-A8BD-41CA-A0DE-2375982C7C6E}">
      <dgm:prSet/>
      <dgm:spPr/>
      <dgm:t>
        <a:bodyPr/>
        <a:lstStyle/>
        <a:p>
          <a:endParaRPr lang="en-US"/>
        </a:p>
      </dgm:t>
    </dgm:pt>
    <dgm:pt modelId="{7CD7E794-5DA8-47CC-BCBB-023B383B7FA4}" type="pres">
      <dgm:prSet presAssocID="{3065A918-901D-47EA-8388-CED55968A426}" presName="Name0" presStyleCnt="0">
        <dgm:presLayoutVars>
          <dgm:dir/>
          <dgm:resizeHandles val="exact"/>
        </dgm:presLayoutVars>
      </dgm:prSet>
      <dgm:spPr/>
    </dgm:pt>
    <dgm:pt modelId="{0BAA1D81-0305-4B7E-8953-F7C50CF005E8}" type="pres">
      <dgm:prSet presAssocID="{F2EDBFBB-EA7A-4D3F-BA96-01B624514076}" presName="node" presStyleLbl="node1" presStyleIdx="0" presStyleCnt="6">
        <dgm:presLayoutVars>
          <dgm:bulletEnabled val="1"/>
        </dgm:presLayoutVars>
      </dgm:prSet>
      <dgm:spPr/>
    </dgm:pt>
    <dgm:pt modelId="{FF1DF105-03D8-43B4-916A-752674991F42}" type="pres">
      <dgm:prSet presAssocID="{E4F3F58A-8BE3-4F5F-9847-A2F081AA0AE8}" presName="sibTrans" presStyleLbl="sibTrans1D1" presStyleIdx="0" presStyleCnt="5"/>
      <dgm:spPr/>
    </dgm:pt>
    <dgm:pt modelId="{C434B216-A53E-46D2-A173-CDF070EE0D49}" type="pres">
      <dgm:prSet presAssocID="{E4F3F58A-8BE3-4F5F-9847-A2F081AA0AE8}" presName="connectorText" presStyleLbl="sibTrans1D1" presStyleIdx="0" presStyleCnt="5"/>
      <dgm:spPr/>
    </dgm:pt>
    <dgm:pt modelId="{C27D5730-BE87-40B5-A5C4-A9421F708D64}" type="pres">
      <dgm:prSet presAssocID="{01FE995B-4554-482A-9C7D-76C18CCB992D}" presName="node" presStyleLbl="node1" presStyleIdx="1" presStyleCnt="6">
        <dgm:presLayoutVars>
          <dgm:bulletEnabled val="1"/>
        </dgm:presLayoutVars>
      </dgm:prSet>
      <dgm:spPr/>
    </dgm:pt>
    <dgm:pt modelId="{115F3825-4B14-4812-B463-B1B3B65F2640}" type="pres">
      <dgm:prSet presAssocID="{4739D96D-8131-49BB-92F9-905BDB02CCBF}" presName="sibTrans" presStyleLbl="sibTrans1D1" presStyleIdx="1" presStyleCnt="5"/>
      <dgm:spPr/>
    </dgm:pt>
    <dgm:pt modelId="{17F8F966-DA72-4C6D-91EE-52FC75CA444E}" type="pres">
      <dgm:prSet presAssocID="{4739D96D-8131-49BB-92F9-905BDB02CCBF}" presName="connectorText" presStyleLbl="sibTrans1D1" presStyleIdx="1" presStyleCnt="5"/>
      <dgm:spPr/>
    </dgm:pt>
    <dgm:pt modelId="{4ACC7CAB-9673-4852-8C33-2040517DE6E9}" type="pres">
      <dgm:prSet presAssocID="{F486144E-BDBE-42EA-A1D1-AB5DB95DA1B6}" presName="node" presStyleLbl="node1" presStyleIdx="2" presStyleCnt="6">
        <dgm:presLayoutVars>
          <dgm:bulletEnabled val="1"/>
        </dgm:presLayoutVars>
      </dgm:prSet>
      <dgm:spPr/>
    </dgm:pt>
    <dgm:pt modelId="{BE1CE600-2430-45CD-B9EC-37157C2C35DA}" type="pres">
      <dgm:prSet presAssocID="{F1033BC3-8BD0-43A2-A1DE-8BE87A6ADE7D}" presName="sibTrans" presStyleLbl="sibTrans1D1" presStyleIdx="2" presStyleCnt="5"/>
      <dgm:spPr/>
    </dgm:pt>
    <dgm:pt modelId="{0FFE31CD-10BD-4910-8CB8-73374BAED581}" type="pres">
      <dgm:prSet presAssocID="{F1033BC3-8BD0-43A2-A1DE-8BE87A6ADE7D}" presName="connectorText" presStyleLbl="sibTrans1D1" presStyleIdx="2" presStyleCnt="5"/>
      <dgm:spPr/>
    </dgm:pt>
    <dgm:pt modelId="{A6F184C5-A6D9-460C-9D4A-F56E248E91D3}" type="pres">
      <dgm:prSet presAssocID="{732C6804-D3D3-4471-AC8E-613FF97BB310}" presName="node" presStyleLbl="node1" presStyleIdx="3" presStyleCnt="6">
        <dgm:presLayoutVars>
          <dgm:bulletEnabled val="1"/>
        </dgm:presLayoutVars>
      </dgm:prSet>
      <dgm:spPr/>
    </dgm:pt>
    <dgm:pt modelId="{6359B6F6-A8CC-4231-8E25-2C8C801C2CE9}" type="pres">
      <dgm:prSet presAssocID="{04B2D190-026D-4CBA-ACDE-46B78A0BFC52}" presName="sibTrans" presStyleLbl="sibTrans1D1" presStyleIdx="3" presStyleCnt="5"/>
      <dgm:spPr/>
    </dgm:pt>
    <dgm:pt modelId="{0F5B57BC-6270-4696-ABC3-89F799E0179C}" type="pres">
      <dgm:prSet presAssocID="{04B2D190-026D-4CBA-ACDE-46B78A0BFC52}" presName="connectorText" presStyleLbl="sibTrans1D1" presStyleIdx="3" presStyleCnt="5"/>
      <dgm:spPr/>
    </dgm:pt>
    <dgm:pt modelId="{7C451FB2-7086-4859-BE7E-99CDE87929D4}" type="pres">
      <dgm:prSet presAssocID="{27BB3526-AD89-40FE-8A9A-9AB987938AC1}" presName="node" presStyleLbl="node1" presStyleIdx="4" presStyleCnt="6">
        <dgm:presLayoutVars>
          <dgm:bulletEnabled val="1"/>
        </dgm:presLayoutVars>
      </dgm:prSet>
      <dgm:spPr/>
    </dgm:pt>
    <dgm:pt modelId="{2A4F3C79-5E77-471B-B95F-BC7458216F61}" type="pres">
      <dgm:prSet presAssocID="{1E4A419B-D628-4D96-A12A-8EA8DBA6C956}" presName="sibTrans" presStyleLbl="sibTrans1D1" presStyleIdx="4" presStyleCnt="5"/>
      <dgm:spPr/>
    </dgm:pt>
    <dgm:pt modelId="{CBA4282A-92C4-41CA-B182-ADBA24B072F2}" type="pres">
      <dgm:prSet presAssocID="{1E4A419B-D628-4D96-A12A-8EA8DBA6C956}" presName="connectorText" presStyleLbl="sibTrans1D1" presStyleIdx="4" presStyleCnt="5"/>
      <dgm:spPr/>
    </dgm:pt>
    <dgm:pt modelId="{ACCFECE2-9EE9-48C4-A0C0-EFD38E9B6F47}" type="pres">
      <dgm:prSet presAssocID="{90BDE937-48F2-4D40-9FFD-4A1227377846}" presName="node" presStyleLbl="node1" presStyleIdx="5" presStyleCnt="6">
        <dgm:presLayoutVars>
          <dgm:bulletEnabled val="1"/>
        </dgm:presLayoutVars>
      </dgm:prSet>
      <dgm:spPr/>
    </dgm:pt>
  </dgm:ptLst>
  <dgm:cxnLst>
    <dgm:cxn modelId="{147E7002-B638-4C50-B292-983418922A56}" type="presOf" srcId="{4739D96D-8131-49BB-92F9-905BDB02CCBF}" destId="{115F3825-4B14-4812-B463-B1B3B65F2640}" srcOrd="0" destOrd="0" presId="urn:microsoft.com/office/officeart/2016/7/layout/RepeatingBendingProcessNew"/>
    <dgm:cxn modelId="{68761004-E138-42E9-A6F2-1250E7609ED9}" type="presOf" srcId="{04B2D190-026D-4CBA-ACDE-46B78A0BFC52}" destId="{6359B6F6-A8CC-4231-8E25-2C8C801C2CE9}" srcOrd="0" destOrd="0" presId="urn:microsoft.com/office/officeart/2016/7/layout/RepeatingBendingProcessNew"/>
    <dgm:cxn modelId="{2F01A223-C201-4C1C-86D6-D93ECD4FD021}" type="presOf" srcId="{F1033BC3-8BD0-43A2-A1DE-8BE87A6ADE7D}" destId="{BE1CE600-2430-45CD-B9EC-37157C2C35DA}" srcOrd="0" destOrd="0" presId="urn:microsoft.com/office/officeart/2016/7/layout/RepeatingBendingProcessNew"/>
    <dgm:cxn modelId="{1AE8F625-6709-4C75-A3A4-1560789DA3DC}" type="presOf" srcId="{04B2D190-026D-4CBA-ACDE-46B78A0BFC52}" destId="{0F5B57BC-6270-4696-ABC3-89F799E0179C}" srcOrd="1" destOrd="0" presId="urn:microsoft.com/office/officeart/2016/7/layout/RepeatingBendingProcessNew"/>
    <dgm:cxn modelId="{5261F526-CA9D-4F27-A962-B5A8528E137F}" type="presOf" srcId="{F486144E-BDBE-42EA-A1D1-AB5DB95DA1B6}" destId="{4ACC7CAB-9673-4852-8C33-2040517DE6E9}" srcOrd="0" destOrd="0" presId="urn:microsoft.com/office/officeart/2016/7/layout/RepeatingBendingProcessNew"/>
    <dgm:cxn modelId="{FD56BE29-025E-4DD3-A436-E05631CE3907}" type="presOf" srcId="{E4F3F58A-8BE3-4F5F-9847-A2F081AA0AE8}" destId="{FF1DF105-03D8-43B4-916A-752674991F42}" srcOrd="0" destOrd="0" presId="urn:microsoft.com/office/officeart/2016/7/layout/RepeatingBendingProcessNew"/>
    <dgm:cxn modelId="{1683544A-AC02-4044-913B-B357F76F0AE1}" type="presOf" srcId="{F1033BC3-8BD0-43A2-A1DE-8BE87A6ADE7D}" destId="{0FFE31CD-10BD-4910-8CB8-73374BAED581}" srcOrd="1" destOrd="0" presId="urn:microsoft.com/office/officeart/2016/7/layout/RepeatingBendingProcessNew"/>
    <dgm:cxn modelId="{77496C4C-429F-4671-929D-6072F1C9F22A}" type="presOf" srcId="{1E4A419B-D628-4D96-A12A-8EA8DBA6C956}" destId="{2A4F3C79-5E77-471B-B95F-BC7458216F61}" srcOrd="0" destOrd="0" presId="urn:microsoft.com/office/officeart/2016/7/layout/RepeatingBendingProcessNew"/>
    <dgm:cxn modelId="{D448624D-06E8-4585-9F66-83EDFE6D7715}" srcId="{3065A918-901D-47EA-8388-CED55968A426}" destId="{F2EDBFBB-EA7A-4D3F-BA96-01B624514076}" srcOrd="0" destOrd="0" parTransId="{5EAF9F0D-A12D-4B34-A201-890891EE53D0}" sibTransId="{E4F3F58A-8BE3-4F5F-9847-A2F081AA0AE8}"/>
    <dgm:cxn modelId="{4518884D-9048-446A-8B4F-7F9C0F6C4B4D}" type="presOf" srcId="{1E4A419B-D628-4D96-A12A-8EA8DBA6C956}" destId="{CBA4282A-92C4-41CA-B182-ADBA24B072F2}" srcOrd="1" destOrd="0" presId="urn:microsoft.com/office/officeart/2016/7/layout/RepeatingBendingProcessNew"/>
    <dgm:cxn modelId="{3FF07A55-A8BD-41CA-A0DE-2375982C7C6E}" srcId="{3065A918-901D-47EA-8388-CED55968A426}" destId="{90BDE937-48F2-4D40-9FFD-4A1227377846}" srcOrd="5" destOrd="0" parTransId="{44DA67B7-7506-4B62-95F6-AE2E4683B448}" sibTransId="{EDB23C00-D755-438D-9907-ECCC457AFEAC}"/>
    <dgm:cxn modelId="{A67D576C-9958-48C6-8D9F-9C8AD8661186}" type="presOf" srcId="{E4F3F58A-8BE3-4F5F-9847-A2F081AA0AE8}" destId="{C434B216-A53E-46D2-A173-CDF070EE0D49}" srcOrd="1" destOrd="0" presId="urn:microsoft.com/office/officeart/2016/7/layout/RepeatingBendingProcessNew"/>
    <dgm:cxn modelId="{08F8636D-EC46-4CD5-B4EF-925454AC2EFF}" type="presOf" srcId="{90BDE937-48F2-4D40-9FFD-4A1227377846}" destId="{ACCFECE2-9EE9-48C4-A0C0-EFD38E9B6F47}" srcOrd="0" destOrd="0" presId="urn:microsoft.com/office/officeart/2016/7/layout/RepeatingBendingProcessNew"/>
    <dgm:cxn modelId="{CC1D0379-EE3D-42D2-9335-5E952DA1EB3F}" type="presOf" srcId="{3065A918-901D-47EA-8388-CED55968A426}" destId="{7CD7E794-5DA8-47CC-BCBB-023B383B7FA4}" srcOrd="0" destOrd="0" presId="urn:microsoft.com/office/officeart/2016/7/layout/RepeatingBendingProcessNew"/>
    <dgm:cxn modelId="{EA7E6582-0D78-4C44-8F6A-3CD1DD34D732}" type="presOf" srcId="{F2EDBFBB-EA7A-4D3F-BA96-01B624514076}" destId="{0BAA1D81-0305-4B7E-8953-F7C50CF005E8}" srcOrd="0" destOrd="0" presId="urn:microsoft.com/office/officeart/2016/7/layout/RepeatingBendingProcessNew"/>
    <dgm:cxn modelId="{3F62E089-D415-4D01-B6B4-04510F19ABE7}" srcId="{3065A918-901D-47EA-8388-CED55968A426}" destId="{F486144E-BDBE-42EA-A1D1-AB5DB95DA1B6}" srcOrd="2" destOrd="0" parTransId="{D65807C2-DD75-4348-B6DA-D7D58DF4E53A}" sibTransId="{F1033BC3-8BD0-43A2-A1DE-8BE87A6ADE7D}"/>
    <dgm:cxn modelId="{9E21498A-3C13-4ED6-9321-5027FD33F853}" type="presOf" srcId="{27BB3526-AD89-40FE-8A9A-9AB987938AC1}" destId="{7C451FB2-7086-4859-BE7E-99CDE87929D4}" srcOrd="0" destOrd="0" presId="urn:microsoft.com/office/officeart/2016/7/layout/RepeatingBendingProcessNew"/>
    <dgm:cxn modelId="{4DB6A09B-28D2-44DB-8AC6-2F6D32AB1D45}" type="presOf" srcId="{732C6804-D3D3-4471-AC8E-613FF97BB310}" destId="{A6F184C5-A6D9-460C-9D4A-F56E248E91D3}" srcOrd="0" destOrd="0" presId="urn:microsoft.com/office/officeart/2016/7/layout/RepeatingBendingProcessNew"/>
    <dgm:cxn modelId="{4B29EA9F-AB84-40E0-8576-7C378F447358}" srcId="{3065A918-901D-47EA-8388-CED55968A426}" destId="{01FE995B-4554-482A-9C7D-76C18CCB992D}" srcOrd="1" destOrd="0" parTransId="{A217E1DD-4C98-4ABC-9740-00321E289028}" sibTransId="{4739D96D-8131-49BB-92F9-905BDB02CCBF}"/>
    <dgm:cxn modelId="{1E8057B2-A4DB-4AD4-B5D1-578BE08DE80F}" srcId="{3065A918-901D-47EA-8388-CED55968A426}" destId="{732C6804-D3D3-4471-AC8E-613FF97BB310}" srcOrd="3" destOrd="0" parTransId="{3C4B00C5-2662-4C25-8BD8-1473FD97B1D5}" sibTransId="{04B2D190-026D-4CBA-ACDE-46B78A0BFC52}"/>
    <dgm:cxn modelId="{CDC063D8-2A34-4739-B969-733DABBBCAF9}" srcId="{3065A918-901D-47EA-8388-CED55968A426}" destId="{27BB3526-AD89-40FE-8A9A-9AB987938AC1}" srcOrd="4" destOrd="0" parTransId="{9C0EB36F-9CC7-4289-B310-46FA38520D5B}" sibTransId="{1E4A419B-D628-4D96-A12A-8EA8DBA6C956}"/>
    <dgm:cxn modelId="{CE59F8E4-1320-4B39-B4B6-D59BBB0116BA}" type="presOf" srcId="{4739D96D-8131-49BB-92F9-905BDB02CCBF}" destId="{17F8F966-DA72-4C6D-91EE-52FC75CA444E}" srcOrd="1" destOrd="0" presId="urn:microsoft.com/office/officeart/2016/7/layout/RepeatingBendingProcessNew"/>
    <dgm:cxn modelId="{DC938EF5-B618-4A3A-B6E8-84133277672C}" type="presOf" srcId="{01FE995B-4554-482A-9C7D-76C18CCB992D}" destId="{C27D5730-BE87-40B5-A5C4-A9421F708D64}" srcOrd="0" destOrd="0" presId="urn:microsoft.com/office/officeart/2016/7/layout/RepeatingBendingProcessNew"/>
    <dgm:cxn modelId="{31492046-206B-4032-9F51-E68715073083}" type="presParOf" srcId="{7CD7E794-5DA8-47CC-BCBB-023B383B7FA4}" destId="{0BAA1D81-0305-4B7E-8953-F7C50CF005E8}" srcOrd="0" destOrd="0" presId="urn:microsoft.com/office/officeart/2016/7/layout/RepeatingBendingProcessNew"/>
    <dgm:cxn modelId="{399B001F-BA44-457F-A4A2-75B15D857291}" type="presParOf" srcId="{7CD7E794-5DA8-47CC-BCBB-023B383B7FA4}" destId="{FF1DF105-03D8-43B4-916A-752674991F42}" srcOrd="1" destOrd="0" presId="urn:microsoft.com/office/officeart/2016/7/layout/RepeatingBendingProcessNew"/>
    <dgm:cxn modelId="{7270A562-6648-416A-A226-8195550EE326}" type="presParOf" srcId="{FF1DF105-03D8-43B4-916A-752674991F42}" destId="{C434B216-A53E-46D2-A173-CDF070EE0D49}" srcOrd="0" destOrd="0" presId="urn:microsoft.com/office/officeart/2016/7/layout/RepeatingBendingProcessNew"/>
    <dgm:cxn modelId="{C6FFA671-D31A-4218-80F1-0E61F8320818}" type="presParOf" srcId="{7CD7E794-5DA8-47CC-BCBB-023B383B7FA4}" destId="{C27D5730-BE87-40B5-A5C4-A9421F708D64}" srcOrd="2" destOrd="0" presId="urn:microsoft.com/office/officeart/2016/7/layout/RepeatingBendingProcessNew"/>
    <dgm:cxn modelId="{C196D20A-5954-4D30-A7AE-F41111B67DE3}" type="presParOf" srcId="{7CD7E794-5DA8-47CC-BCBB-023B383B7FA4}" destId="{115F3825-4B14-4812-B463-B1B3B65F2640}" srcOrd="3" destOrd="0" presId="urn:microsoft.com/office/officeart/2016/7/layout/RepeatingBendingProcessNew"/>
    <dgm:cxn modelId="{F63BFE26-BEFB-4B8B-8C61-D1610C35CE3A}" type="presParOf" srcId="{115F3825-4B14-4812-B463-B1B3B65F2640}" destId="{17F8F966-DA72-4C6D-91EE-52FC75CA444E}" srcOrd="0" destOrd="0" presId="urn:microsoft.com/office/officeart/2016/7/layout/RepeatingBendingProcessNew"/>
    <dgm:cxn modelId="{D1205F9F-7715-4110-89B7-7D74D7D30E8D}" type="presParOf" srcId="{7CD7E794-5DA8-47CC-BCBB-023B383B7FA4}" destId="{4ACC7CAB-9673-4852-8C33-2040517DE6E9}" srcOrd="4" destOrd="0" presId="urn:microsoft.com/office/officeart/2016/7/layout/RepeatingBendingProcessNew"/>
    <dgm:cxn modelId="{85372C31-010C-4D28-B081-0CC1954A8544}" type="presParOf" srcId="{7CD7E794-5DA8-47CC-BCBB-023B383B7FA4}" destId="{BE1CE600-2430-45CD-B9EC-37157C2C35DA}" srcOrd="5" destOrd="0" presId="urn:microsoft.com/office/officeart/2016/7/layout/RepeatingBendingProcessNew"/>
    <dgm:cxn modelId="{F8983A5F-A9F8-413B-98B6-6A909ED17E6C}" type="presParOf" srcId="{BE1CE600-2430-45CD-B9EC-37157C2C35DA}" destId="{0FFE31CD-10BD-4910-8CB8-73374BAED581}" srcOrd="0" destOrd="0" presId="urn:microsoft.com/office/officeart/2016/7/layout/RepeatingBendingProcessNew"/>
    <dgm:cxn modelId="{11299011-2FD8-4EEE-B919-6FCAF34E9B9E}" type="presParOf" srcId="{7CD7E794-5DA8-47CC-BCBB-023B383B7FA4}" destId="{A6F184C5-A6D9-460C-9D4A-F56E248E91D3}" srcOrd="6" destOrd="0" presId="urn:microsoft.com/office/officeart/2016/7/layout/RepeatingBendingProcessNew"/>
    <dgm:cxn modelId="{0D92951D-EFDF-4B34-B564-B2A9E03326A8}" type="presParOf" srcId="{7CD7E794-5DA8-47CC-BCBB-023B383B7FA4}" destId="{6359B6F6-A8CC-4231-8E25-2C8C801C2CE9}" srcOrd="7" destOrd="0" presId="urn:microsoft.com/office/officeart/2016/7/layout/RepeatingBendingProcessNew"/>
    <dgm:cxn modelId="{5AFCA5DA-40E5-4545-A73A-DBED07808BEE}" type="presParOf" srcId="{6359B6F6-A8CC-4231-8E25-2C8C801C2CE9}" destId="{0F5B57BC-6270-4696-ABC3-89F799E0179C}" srcOrd="0" destOrd="0" presId="urn:microsoft.com/office/officeart/2016/7/layout/RepeatingBendingProcessNew"/>
    <dgm:cxn modelId="{65112543-D10D-466D-8593-F3E98902B174}" type="presParOf" srcId="{7CD7E794-5DA8-47CC-BCBB-023B383B7FA4}" destId="{7C451FB2-7086-4859-BE7E-99CDE87929D4}" srcOrd="8" destOrd="0" presId="urn:microsoft.com/office/officeart/2016/7/layout/RepeatingBendingProcessNew"/>
    <dgm:cxn modelId="{4941ADE4-0593-47FA-9913-90D23BF10E08}" type="presParOf" srcId="{7CD7E794-5DA8-47CC-BCBB-023B383B7FA4}" destId="{2A4F3C79-5E77-471B-B95F-BC7458216F61}" srcOrd="9" destOrd="0" presId="urn:microsoft.com/office/officeart/2016/7/layout/RepeatingBendingProcessNew"/>
    <dgm:cxn modelId="{24E6816B-C5A8-4397-BC83-34A9784052AB}" type="presParOf" srcId="{2A4F3C79-5E77-471B-B95F-BC7458216F61}" destId="{CBA4282A-92C4-41CA-B182-ADBA24B072F2}" srcOrd="0" destOrd="0" presId="urn:microsoft.com/office/officeart/2016/7/layout/RepeatingBendingProcessNew"/>
    <dgm:cxn modelId="{9A9CDEB5-858D-4975-B2AA-2E47FDBCD4B9}" type="presParOf" srcId="{7CD7E794-5DA8-47CC-BCBB-023B383B7FA4}" destId="{ACCFECE2-9EE9-48C4-A0C0-EFD38E9B6F47}"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B36B5B2-3A31-4CB3-A502-5EE0C2E5E855}" type="doc">
      <dgm:prSet loTypeId="urn:microsoft.com/office/officeart/2016/7/layout/RepeatingBendingProcessNew" loCatId="process" qsTypeId="urn:microsoft.com/office/officeart/2005/8/quickstyle/simple1" qsCatId="simple" csTypeId="urn:microsoft.com/office/officeart/2005/8/colors/colorful2" csCatId="colorful"/>
      <dgm:spPr/>
      <dgm:t>
        <a:bodyPr/>
        <a:lstStyle/>
        <a:p>
          <a:endParaRPr lang="en-US"/>
        </a:p>
      </dgm:t>
    </dgm:pt>
    <dgm:pt modelId="{8D29AB09-9D76-4B01-9DA2-14E4EB108C88}">
      <dgm:prSet/>
      <dgm:spPr/>
      <dgm:t>
        <a:bodyPr/>
        <a:lstStyle/>
        <a:p>
          <a:r>
            <a:rPr lang="en-GB"/>
            <a:t>Resolution of disputes usually subject to independent assessment by independent KC to be nominated by the chair of the Bar Council, with KC’s opinion binding.  </a:t>
          </a:r>
          <a:endParaRPr lang="en-US"/>
        </a:p>
      </dgm:t>
    </dgm:pt>
    <dgm:pt modelId="{7176DA3A-61A6-4311-B0AB-F39DF42FC0AE}" type="parTrans" cxnId="{20A8C5A2-48EC-4006-828F-C57CD0BA7DE2}">
      <dgm:prSet/>
      <dgm:spPr/>
      <dgm:t>
        <a:bodyPr/>
        <a:lstStyle/>
        <a:p>
          <a:endParaRPr lang="en-US"/>
        </a:p>
      </dgm:t>
    </dgm:pt>
    <dgm:pt modelId="{CB37BCA7-D587-49F6-9E68-6FA2ED22570A}" type="sibTrans" cxnId="{20A8C5A2-48EC-4006-828F-C57CD0BA7DE2}">
      <dgm:prSet/>
      <dgm:spPr/>
      <dgm:t>
        <a:bodyPr/>
        <a:lstStyle/>
        <a:p>
          <a:endParaRPr lang="en-US"/>
        </a:p>
      </dgm:t>
    </dgm:pt>
    <dgm:pt modelId="{2C6ACB36-74FB-4C39-B21C-178464B33E7E}">
      <dgm:prSet/>
      <dgm:spPr/>
      <dgm:t>
        <a:bodyPr/>
        <a:lstStyle/>
        <a:p>
          <a:r>
            <a:rPr lang="en-GB"/>
            <a:t>Is issue for assessor is whether the funder’s view reasonably open to it (engaging principles governing contractual discretions) or whether the assessor concluded that the view was reasonable</a:t>
          </a:r>
          <a:endParaRPr lang="en-US"/>
        </a:p>
      </dgm:t>
    </dgm:pt>
    <dgm:pt modelId="{50D3C0AA-A385-418B-A6D4-BA7A7937DF4E}" type="parTrans" cxnId="{A1FA5CAD-6C90-4A28-BAFE-31F37DB52122}">
      <dgm:prSet/>
      <dgm:spPr/>
      <dgm:t>
        <a:bodyPr/>
        <a:lstStyle/>
        <a:p>
          <a:endParaRPr lang="en-US"/>
        </a:p>
      </dgm:t>
    </dgm:pt>
    <dgm:pt modelId="{3BEB7277-2BD5-4D47-95F1-463BB74B0D0E}" type="sibTrans" cxnId="{A1FA5CAD-6C90-4A28-BAFE-31F37DB52122}">
      <dgm:prSet/>
      <dgm:spPr/>
      <dgm:t>
        <a:bodyPr/>
        <a:lstStyle/>
        <a:p>
          <a:endParaRPr lang="en-US"/>
        </a:p>
      </dgm:t>
    </dgm:pt>
    <dgm:pt modelId="{94B08070-C7BB-42CA-9EED-BF988A8BCD99}">
      <dgm:prSet/>
      <dgm:spPr/>
      <dgm:t>
        <a:bodyPr/>
        <a:lstStyle/>
        <a:p>
          <a:r>
            <a:rPr lang="en-GB"/>
            <a:t>Where funder acts on independent legal advice, whether reasonable selection of adviser sufficient, or must opinion obtained be a reasonable one. </a:t>
          </a:r>
          <a:endParaRPr lang="en-US"/>
        </a:p>
      </dgm:t>
    </dgm:pt>
    <dgm:pt modelId="{9A6F9C33-B2CE-4055-8284-4E831B155CE2}" type="parTrans" cxnId="{018440C7-0C13-4BDB-8E80-E2145157B063}">
      <dgm:prSet/>
      <dgm:spPr/>
      <dgm:t>
        <a:bodyPr/>
        <a:lstStyle/>
        <a:p>
          <a:endParaRPr lang="en-US"/>
        </a:p>
      </dgm:t>
    </dgm:pt>
    <dgm:pt modelId="{CCA3B609-3223-4E04-8DF6-06924107D89D}" type="sibTrans" cxnId="{018440C7-0C13-4BDB-8E80-E2145157B063}">
      <dgm:prSet/>
      <dgm:spPr/>
      <dgm:t>
        <a:bodyPr/>
        <a:lstStyle/>
        <a:p>
          <a:endParaRPr lang="en-US"/>
        </a:p>
      </dgm:t>
    </dgm:pt>
    <dgm:pt modelId="{9B0B8EE6-D230-45BE-BF85-07C697228376}">
      <dgm:prSet/>
      <dgm:spPr/>
      <dgm:t>
        <a:bodyPr/>
        <a:lstStyle/>
        <a:p>
          <a:r>
            <a:rPr lang="en-GB"/>
            <a:t>Latter test applied in </a:t>
          </a:r>
          <a:r>
            <a:rPr lang="en-GB" i="1"/>
            <a:t>Harcus Sinclair v Buttonwood Legal Capital Limited </a:t>
          </a:r>
          <a:r>
            <a:rPr lang="en-GB"/>
            <a:t>[2013] EWHC 1193 (Ch), [1].</a:t>
          </a:r>
          <a:endParaRPr lang="en-US"/>
        </a:p>
      </dgm:t>
    </dgm:pt>
    <dgm:pt modelId="{A7F6092E-5933-4E0B-A4D1-4DC03FA90059}" type="parTrans" cxnId="{5D6589E8-EAB9-4950-B055-C70CD427475D}">
      <dgm:prSet/>
      <dgm:spPr/>
      <dgm:t>
        <a:bodyPr/>
        <a:lstStyle/>
        <a:p>
          <a:endParaRPr lang="en-US"/>
        </a:p>
      </dgm:t>
    </dgm:pt>
    <dgm:pt modelId="{CD8DC5E8-55DD-4845-A925-BB31A02326D1}" type="sibTrans" cxnId="{5D6589E8-EAB9-4950-B055-C70CD427475D}">
      <dgm:prSet/>
      <dgm:spPr/>
      <dgm:t>
        <a:bodyPr/>
        <a:lstStyle/>
        <a:p>
          <a:endParaRPr lang="en-US"/>
        </a:p>
      </dgm:t>
    </dgm:pt>
    <dgm:pt modelId="{0B933A74-07CD-4C10-ABEC-658A70683038}" type="pres">
      <dgm:prSet presAssocID="{DB36B5B2-3A31-4CB3-A502-5EE0C2E5E855}" presName="Name0" presStyleCnt="0">
        <dgm:presLayoutVars>
          <dgm:dir/>
          <dgm:resizeHandles val="exact"/>
        </dgm:presLayoutVars>
      </dgm:prSet>
      <dgm:spPr/>
    </dgm:pt>
    <dgm:pt modelId="{9E4A7AE0-AC64-44E0-B793-32DC2FB73668}" type="pres">
      <dgm:prSet presAssocID="{8D29AB09-9D76-4B01-9DA2-14E4EB108C88}" presName="node" presStyleLbl="node1" presStyleIdx="0" presStyleCnt="4">
        <dgm:presLayoutVars>
          <dgm:bulletEnabled val="1"/>
        </dgm:presLayoutVars>
      </dgm:prSet>
      <dgm:spPr/>
    </dgm:pt>
    <dgm:pt modelId="{EC3796C4-FED7-4294-BA83-2556CA60CC04}" type="pres">
      <dgm:prSet presAssocID="{CB37BCA7-D587-49F6-9E68-6FA2ED22570A}" presName="sibTrans" presStyleLbl="sibTrans1D1" presStyleIdx="0" presStyleCnt="3"/>
      <dgm:spPr/>
    </dgm:pt>
    <dgm:pt modelId="{D0D44C1C-5B08-47F6-8572-BD043B4D797E}" type="pres">
      <dgm:prSet presAssocID="{CB37BCA7-D587-49F6-9E68-6FA2ED22570A}" presName="connectorText" presStyleLbl="sibTrans1D1" presStyleIdx="0" presStyleCnt="3"/>
      <dgm:spPr/>
    </dgm:pt>
    <dgm:pt modelId="{37295CC9-4033-477D-BD7A-001A3313B333}" type="pres">
      <dgm:prSet presAssocID="{2C6ACB36-74FB-4C39-B21C-178464B33E7E}" presName="node" presStyleLbl="node1" presStyleIdx="1" presStyleCnt="4">
        <dgm:presLayoutVars>
          <dgm:bulletEnabled val="1"/>
        </dgm:presLayoutVars>
      </dgm:prSet>
      <dgm:spPr/>
    </dgm:pt>
    <dgm:pt modelId="{E5111582-8F77-4505-82A8-0F766E6184C3}" type="pres">
      <dgm:prSet presAssocID="{3BEB7277-2BD5-4D47-95F1-463BB74B0D0E}" presName="sibTrans" presStyleLbl="sibTrans1D1" presStyleIdx="1" presStyleCnt="3"/>
      <dgm:spPr/>
    </dgm:pt>
    <dgm:pt modelId="{F20C8F27-B8FB-4FB7-89B6-29A016F6B956}" type="pres">
      <dgm:prSet presAssocID="{3BEB7277-2BD5-4D47-95F1-463BB74B0D0E}" presName="connectorText" presStyleLbl="sibTrans1D1" presStyleIdx="1" presStyleCnt="3"/>
      <dgm:spPr/>
    </dgm:pt>
    <dgm:pt modelId="{B80A5866-3234-4B60-A829-8BEA60739F39}" type="pres">
      <dgm:prSet presAssocID="{94B08070-C7BB-42CA-9EED-BF988A8BCD99}" presName="node" presStyleLbl="node1" presStyleIdx="2" presStyleCnt="4">
        <dgm:presLayoutVars>
          <dgm:bulletEnabled val="1"/>
        </dgm:presLayoutVars>
      </dgm:prSet>
      <dgm:spPr/>
    </dgm:pt>
    <dgm:pt modelId="{9B5E56BC-4791-4A26-914F-F66DAAB3F144}" type="pres">
      <dgm:prSet presAssocID="{CCA3B609-3223-4E04-8DF6-06924107D89D}" presName="sibTrans" presStyleLbl="sibTrans1D1" presStyleIdx="2" presStyleCnt="3"/>
      <dgm:spPr/>
    </dgm:pt>
    <dgm:pt modelId="{0BA32323-7254-4A78-BDD7-0A721E9D4AB7}" type="pres">
      <dgm:prSet presAssocID="{CCA3B609-3223-4E04-8DF6-06924107D89D}" presName="connectorText" presStyleLbl="sibTrans1D1" presStyleIdx="2" presStyleCnt="3"/>
      <dgm:spPr/>
    </dgm:pt>
    <dgm:pt modelId="{8640EEB0-2270-4D73-91A1-F612D84C6A11}" type="pres">
      <dgm:prSet presAssocID="{9B0B8EE6-D230-45BE-BF85-07C697228376}" presName="node" presStyleLbl="node1" presStyleIdx="3" presStyleCnt="4">
        <dgm:presLayoutVars>
          <dgm:bulletEnabled val="1"/>
        </dgm:presLayoutVars>
      </dgm:prSet>
      <dgm:spPr/>
    </dgm:pt>
  </dgm:ptLst>
  <dgm:cxnLst>
    <dgm:cxn modelId="{BF29EE00-369B-46BD-96A6-56122DE1C65A}" type="presOf" srcId="{8D29AB09-9D76-4B01-9DA2-14E4EB108C88}" destId="{9E4A7AE0-AC64-44E0-B793-32DC2FB73668}" srcOrd="0" destOrd="0" presId="urn:microsoft.com/office/officeart/2016/7/layout/RepeatingBendingProcessNew"/>
    <dgm:cxn modelId="{05015704-3500-4EA3-96C3-3AE274832874}" type="presOf" srcId="{94B08070-C7BB-42CA-9EED-BF988A8BCD99}" destId="{B80A5866-3234-4B60-A829-8BEA60739F39}" srcOrd="0" destOrd="0" presId="urn:microsoft.com/office/officeart/2016/7/layout/RepeatingBendingProcessNew"/>
    <dgm:cxn modelId="{CDC46905-0918-416D-A514-FBF4F14123E9}" type="presOf" srcId="{CB37BCA7-D587-49F6-9E68-6FA2ED22570A}" destId="{EC3796C4-FED7-4294-BA83-2556CA60CC04}" srcOrd="0" destOrd="0" presId="urn:microsoft.com/office/officeart/2016/7/layout/RepeatingBendingProcessNew"/>
    <dgm:cxn modelId="{2491E710-FAC1-43AF-94A9-38425AE1FF5B}" type="presOf" srcId="{CCA3B609-3223-4E04-8DF6-06924107D89D}" destId="{0BA32323-7254-4A78-BDD7-0A721E9D4AB7}" srcOrd="1" destOrd="0" presId="urn:microsoft.com/office/officeart/2016/7/layout/RepeatingBendingProcessNew"/>
    <dgm:cxn modelId="{5DB79727-F9AF-427A-BFA5-9D6C6A4AC2C7}" type="presOf" srcId="{2C6ACB36-74FB-4C39-B21C-178464B33E7E}" destId="{37295CC9-4033-477D-BD7A-001A3313B333}" srcOrd="0" destOrd="0" presId="urn:microsoft.com/office/officeart/2016/7/layout/RepeatingBendingProcessNew"/>
    <dgm:cxn modelId="{8E9F9A7B-65BC-4D63-A1D4-5D2EBEC38891}" type="presOf" srcId="{3BEB7277-2BD5-4D47-95F1-463BB74B0D0E}" destId="{E5111582-8F77-4505-82A8-0F766E6184C3}" srcOrd="0" destOrd="0" presId="urn:microsoft.com/office/officeart/2016/7/layout/RepeatingBendingProcessNew"/>
    <dgm:cxn modelId="{E13A0691-F04B-49F4-8A78-7B58CE99E86A}" type="presOf" srcId="{3BEB7277-2BD5-4D47-95F1-463BB74B0D0E}" destId="{F20C8F27-B8FB-4FB7-89B6-29A016F6B956}" srcOrd="1" destOrd="0" presId="urn:microsoft.com/office/officeart/2016/7/layout/RepeatingBendingProcessNew"/>
    <dgm:cxn modelId="{695C5D95-A39B-436D-B81F-0684EE13C905}" type="presOf" srcId="{CB37BCA7-D587-49F6-9E68-6FA2ED22570A}" destId="{D0D44C1C-5B08-47F6-8572-BD043B4D797E}" srcOrd="1" destOrd="0" presId="urn:microsoft.com/office/officeart/2016/7/layout/RepeatingBendingProcessNew"/>
    <dgm:cxn modelId="{20A8C5A2-48EC-4006-828F-C57CD0BA7DE2}" srcId="{DB36B5B2-3A31-4CB3-A502-5EE0C2E5E855}" destId="{8D29AB09-9D76-4B01-9DA2-14E4EB108C88}" srcOrd="0" destOrd="0" parTransId="{7176DA3A-61A6-4311-B0AB-F39DF42FC0AE}" sibTransId="{CB37BCA7-D587-49F6-9E68-6FA2ED22570A}"/>
    <dgm:cxn modelId="{A1FA5CAD-6C90-4A28-BAFE-31F37DB52122}" srcId="{DB36B5B2-3A31-4CB3-A502-5EE0C2E5E855}" destId="{2C6ACB36-74FB-4C39-B21C-178464B33E7E}" srcOrd="1" destOrd="0" parTransId="{50D3C0AA-A385-418B-A6D4-BA7A7937DF4E}" sibTransId="{3BEB7277-2BD5-4D47-95F1-463BB74B0D0E}"/>
    <dgm:cxn modelId="{018440C7-0C13-4BDB-8E80-E2145157B063}" srcId="{DB36B5B2-3A31-4CB3-A502-5EE0C2E5E855}" destId="{94B08070-C7BB-42CA-9EED-BF988A8BCD99}" srcOrd="2" destOrd="0" parTransId="{9A6F9C33-B2CE-4055-8284-4E831B155CE2}" sibTransId="{CCA3B609-3223-4E04-8DF6-06924107D89D}"/>
    <dgm:cxn modelId="{A1AEA3D2-6019-4A01-83CB-4FF7E289041A}" type="presOf" srcId="{DB36B5B2-3A31-4CB3-A502-5EE0C2E5E855}" destId="{0B933A74-07CD-4C10-ABEC-658A70683038}" srcOrd="0" destOrd="0" presId="urn:microsoft.com/office/officeart/2016/7/layout/RepeatingBendingProcessNew"/>
    <dgm:cxn modelId="{5D6589E8-EAB9-4950-B055-C70CD427475D}" srcId="{DB36B5B2-3A31-4CB3-A502-5EE0C2E5E855}" destId="{9B0B8EE6-D230-45BE-BF85-07C697228376}" srcOrd="3" destOrd="0" parTransId="{A7F6092E-5933-4E0B-A4D1-4DC03FA90059}" sibTransId="{CD8DC5E8-55DD-4845-A925-BB31A02326D1}"/>
    <dgm:cxn modelId="{AC7586F2-C3DF-4B92-9E43-83F00BFFECF8}" type="presOf" srcId="{9B0B8EE6-D230-45BE-BF85-07C697228376}" destId="{8640EEB0-2270-4D73-91A1-F612D84C6A11}" srcOrd="0" destOrd="0" presId="urn:microsoft.com/office/officeart/2016/7/layout/RepeatingBendingProcessNew"/>
    <dgm:cxn modelId="{58B311F6-AFAE-42B4-A066-FA7A625F9D70}" type="presOf" srcId="{CCA3B609-3223-4E04-8DF6-06924107D89D}" destId="{9B5E56BC-4791-4A26-914F-F66DAAB3F144}" srcOrd="0" destOrd="0" presId="urn:microsoft.com/office/officeart/2016/7/layout/RepeatingBendingProcessNew"/>
    <dgm:cxn modelId="{804A7260-BD86-4A0C-B899-F1EE273A47EF}" type="presParOf" srcId="{0B933A74-07CD-4C10-ABEC-658A70683038}" destId="{9E4A7AE0-AC64-44E0-B793-32DC2FB73668}" srcOrd="0" destOrd="0" presId="urn:microsoft.com/office/officeart/2016/7/layout/RepeatingBendingProcessNew"/>
    <dgm:cxn modelId="{B06C06F6-5B84-4F13-ABB4-8A53C80EB6CE}" type="presParOf" srcId="{0B933A74-07CD-4C10-ABEC-658A70683038}" destId="{EC3796C4-FED7-4294-BA83-2556CA60CC04}" srcOrd="1" destOrd="0" presId="urn:microsoft.com/office/officeart/2016/7/layout/RepeatingBendingProcessNew"/>
    <dgm:cxn modelId="{F6345295-53A0-40A3-9E77-FADA329CC48D}" type="presParOf" srcId="{EC3796C4-FED7-4294-BA83-2556CA60CC04}" destId="{D0D44C1C-5B08-47F6-8572-BD043B4D797E}" srcOrd="0" destOrd="0" presId="urn:microsoft.com/office/officeart/2016/7/layout/RepeatingBendingProcessNew"/>
    <dgm:cxn modelId="{D08FCDF3-7CF2-40F7-9B56-9708177004F0}" type="presParOf" srcId="{0B933A74-07CD-4C10-ABEC-658A70683038}" destId="{37295CC9-4033-477D-BD7A-001A3313B333}" srcOrd="2" destOrd="0" presId="urn:microsoft.com/office/officeart/2016/7/layout/RepeatingBendingProcessNew"/>
    <dgm:cxn modelId="{0DC650A6-38A7-4CE4-A588-76277B04219D}" type="presParOf" srcId="{0B933A74-07CD-4C10-ABEC-658A70683038}" destId="{E5111582-8F77-4505-82A8-0F766E6184C3}" srcOrd="3" destOrd="0" presId="urn:microsoft.com/office/officeart/2016/7/layout/RepeatingBendingProcessNew"/>
    <dgm:cxn modelId="{C0775082-782E-40A9-B907-0279336B2BDD}" type="presParOf" srcId="{E5111582-8F77-4505-82A8-0F766E6184C3}" destId="{F20C8F27-B8FB-4FB7-89B6-29A016F6B956}" srcOrd="0" destOrd="0" presId="urn:microsoft.com/office/officeart/2016/7/layout/RepeatingBendingProcessNew"/>
    <dgm:cxn modelId="{051F207A-1393-44B0-93FD-8D0AB47E8F5A}" type="presParOf" srcId="{0B933A74-07CD-4C10-ABEC-658A70683038}" destId="{B80A5866-3234-4B60-A829-8BEA60739F39}" srcOrd="4" destOrd="0" presId="urn:microsoft.com/office/officeart/2016/7/layout/RepeatingBendingProcessNew"/>
    <dgm:cxn modelId="{E8A10ADA-DA78-4145-8054-A70AD972E863}" type="presParOf" srcId="{0B933A74-07CD-4C10-ABEC-658A70683038}" destId="{9B5E56BC-4791-4A26-914F-F66DAAB3F144}" srcOrd="5" destOrd="0" presId="urn:microsoft.com/office/officeart/2016/7/layout/RepeatingBendingProcessNew"/>
    <dgm:cxn modelId="{2DA9D4F5-D1AA-4146-A467-F7713FCCE9F7}" type="presParOf" srcId="{9B5E56BC-4791-4A26-914F-F66DAAB3F144}" destId="{0BA32323-7254-4A78-BDD7-0A721E9D4AB7}" srcOrd="0" destOrd="0" presId="urn:microsoft.com/office/officeart/2016/7/layout/RepeatingBendingProcessNew"/>
    <dgm:cxn modelId="{B52A365E-200F-4D0E-91F6-2F05BEB2187D}" type="presParOf" srcId="{0B933A74-07CD-4C10-ABEC-658A70683038}" destId="{8640EEB0-2270-4D73-91A1-F612D84C6A11}" srcOrd="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42C569-FF73-48CB-BD5F-EF34FE3463D0}">
      <dsp:nvSpPr>
        <dsp:cNvPr id="0" name=""/>
        <dsp:cNvSpPr/>
      </dsp:nvSpPr>
      <dsp:spPr>
        <a:xfrm>
          <a:off x="0" y="2319"/>
          <a:ext cx="6245265" cy="117572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682140-53CA-4B60-A7A8-49F8E8CA10B0}">
      <dsp:nvSpPr>
        <dsp:cNvPr id="0" name=""/>
        <dsp:cNvSpPr/>
      </dsp:nvSpPr>
      <dsp:spPr>
        <a:xfrm>
          <a:off x="355657" y="266858"/>
          <a:ext cx="646650" cy="6466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C59FBD7-3BFF-4FF5-A801-881D2DC7E92E}">
      <dsp:nvSpPr>
        <dsp:cNvPr id="0" name=""/>
        <dsp:cNvSpPr/>
      </dsp:nvSpPr>
      <dsp:spPr>
        <a:xfrm>
          <a:off x="1357965" y="231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33450">
            <a:lnSpc>
              <a:spcPct val="90000"/>
            </a:lnSpc>
            <a:spcBef>
              <a:spcPct val="0"/>
            </a:spcBef>
            <a:spcAft>
              <a:spcPct val="35000"/>
            </a:spcAft>
            <a:buNone/>
          </a:pPr>
          <a:r>
            <a:rPr lang="en-GB" sz="2100" kern="1200"/>
            <a:t>The funder as an investor, relying on information when deciding whether to enter into an investment agreement</a:t>
          </a:r>
          <a:endParaRPr lang="en-US" sz="2100" kern="1200"/>
        </a:p>
      </dsp:txBody>
      <dsp:txXfrm>
        <a:off x="1357965" y="2319"/>
        <a:ext cx="4887299" cy="1175727"/>
      </dsp:txXfrm>
    </dsp:sp>
    <dsp:sp modelId="{32E24EA7-68A3-4739-9BCB-00D377E53489}">
      <dsp:nvSpPr>
        <dsp:cNvPr id="0" name=""/>
        <dsp:cNvSpPr/>
      </dsp:nvSpPr>
      <dsp:spPr>
        <a:xfrm>
          <a:off x="0" y="1471979"/>
          <a:ext cx="6245265" cy="117572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0F2320-31D9-49A4-8926-C1A727F01266}">
      <dsp:nvSpPr>
        <dsp:cNvPr id="0" name=""/>
        <dsp:cNvSpPr/>
      </dsp:nvSpPr>
      <dsp:spPr>
        <a:xfrm>
          <a:off x="355657" y="1736518"/>
          <a:ext cx="646650" cy="6466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1EC47B-DD81-43BA-BAF1-A8BB0C0FF2BF}">
      <dsp:nvSpPr>
        <dsp:cNvPr id="0" name=""/>
        <dsp:cNvSpPr/>
      </dsp:nvSpPr>
      <dsp:spPr>
        <a:xfrm>
          <a:off x="1357965" y="147197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33450">
            <a:lnSpc>
              <a:spcPct val="90000"/>
            </a:lnSpc>
            <a:spcBef>
              <a:spcPct val="0"/>
            </a:spcBef>
            <a:spcAft>
              <a:spcPct val="35000"/>
            </a:spcAft>
            <a:buNone/>
          </a:pPr>
          <a:r>
            <a:rPr lang="en-GB" sz="2100" kern="1200"/>
            <a:t>The funder and the funded party as parties to common interest privilege</a:t>
          </a:r>
          <a:endParaRPr lang="en-US" sz="2100" kern="1200"/>
        </a:p>
      </dsp:txBody>
      <dsp:txXfrm>
        <a:off x="1357965" y="1471979"/>
        <a:ext cx="4887299" cy="1175727"/>
      </dsp:txXfrm>
    </dsp:sp>
    <dsp:sp modelId="{61CF44CA-2553-49D0-A3A3-7272E769D9E5}">
      <dsp:nvSpPr>
        <dsp:cNvPr id="0" name=""/>
        <dsp:cNvSpPr/>
      </dsp:nvSpPr>
      <dsp:spPr>
        <a:xfrm>
          <a:off x="0" y="2941639"/>
          <a:ext cx="6245265" cy="117572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0203D3-1A39-4A45-9A26-58F31A075598}">
      <dsp:nvSpPr>
        <dsp:cNvPr id="0" name=""/>
        <dsp:cNvSpPr/>
      </dsp:nvSpPr>
      <dsp:spPr>
        <a:xfrm>
          <a:off x="355657" y="3206178"/>
          <a:ext cx="646650" cy="6466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A3023ED-7C6E-47E4-9999-3A688D897794}">
      <dsp:nvSpPr>
        <dsp:cNvPr id="0" name=""/>
        <dsp:cNvSpPr/>
      </dsp:nvSpPr>
      <dsp:spPr>
        <a:xfrm>
          <a:off x="1357965" y="294163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33450">
            <a:lnSpc>
              <a:spcPct val="90000"/>
            </a:lnSpc>
            <a:spcBef>
              <a:spcPct val="0"/>
            </a:spcBef>
            <a:spcAft>
              <a:spcPct val="35000"/>
            </a:spcAft>
            <a:buNone/>
          </a:pPr>
          <a:r>
            <a:rPr lang="en-GB" sz="2100" kern="1200"/>
            <a:t>The funded party as the party conducting the litigation, with provisions intended to give the funder some influence</a:t>
          </a:r>
          <a:endParaRPr lang="en-US" sz="2100" kern="1200"/>
        </a:p>
      </dsp:txBody>
      <dsp:txXfrm>
        <a:off x="1357965" y="2941639"/>
        <a:ext cx="4887299" cy="1175727"/>
      </dsp:txXfrm>
    </dsp:sp>
    <dsp:sp modelId="{401A6A70-6BCF-4C0B-8D4E-408238344F3A}">
      <dsp:nvSpPr>
        <dsp:cNvPr id="0" name=""/>
        <dsp:cNvSpPr/>
      </dsp:nvSpPr>
      <dsp:spPr>
        <a:xfrm>
          <a:off x="0" y="4411299"/>
          <a:ext cx="6245265" cy="117572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DEF524-F3D3-4367-BC3D-D5B215E183C3}">
      <dsp:nvSpPr>
        <dsp:cNvPr id="0" name=""/>
        <dsp:cNvSpPr/>
      </dsp:nvSpPr>
      <dsp:spPr>
        <a:xfrm>
          <a:off x="355657" y="4675838"/>
          <a:ext cx="646650" cy="6466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534ABEC-137B-4218-8E06-F9EB7FCE6E5E}">
      <dsp:nvSpPr>
        <dsp:cNvPr id="0" name=""/>
        <dsp:cNvSpPr/>
      </dsp:nvSpPr>
      <dsp:spPr>
        <a:xfrm>
          <a:off x="1357965" y="441129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33450">
            <a:lnSpc>
              <a:spcPct val="90000"/>
            </a:lnSpc>
            <a:spcBef>
              <a:spcPct val="0"/>
            </a:spcBef>
            <a:spcAft>
              <a:spcPct val="35000"/>
            </a:spcAft>
            <a:buNone/>
          </a:pPr>
          <a:r>
            <a:rPr lang="en-GB" sz="2100" kern="1200"/>
            <a:t>The funded party and the funder may stand in the position of putative trustee and beneficiary</a:t>
          </a:r>
          <a:endParaRPr lang="en-US" sz="2100" kern="1200"/>
        </a:p>
      </dsp:txBody>
      <dsp:txXfrm>
        <a:off x="1357965" y="4411299"/>
        <a:ext cx="4887299" cy="11757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409026-822E-4453-8AFF-6299E6EEE029}">
      <dsp:nvSpPr>
        <dsp:cNvPr id="0" name=""/>
        <dsp:cNvSpPr/>
      </dsp:nvSpPr>
      <dsp:spPr>
        <a:xfrm>
          <a:off x="0" y="72003"/>
          <a:ext cx="6666833" cy="119775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i="1" kern="1200"/>
            <a:t>Re Smith </a:t>
          </a:r>
          <a:r>
            <a:rPr lang="en-GB" sz="1700" kern="1200"/>
            <a:t>[2022] EWHC 3053 (Comm)</a:t>
          </a:r>
          <a:endParaRPr lang="en-US" sz="1700" kern="1200"/>
        </a:p>
      </dsp:txBody>
      <dsp:txXfrm>
        <a:off x="58469" y="130472"/>
        <a:ext cx="6549895" cy="1080812"/>
      </dsp:txXfrm>
    </dsp:sp>
    <dsp:sp modelId="{3A4FE711-DA15-4C86-A39B-FFECFCC6CDFE}">
      <dsp:nvSpPr>
        <dsp:cNvPr id="0" name=""/>
        <dsp:cNvSpPr/>
      </dsp:nvSpPr>
      <dsp:spPr>
        <a:xfrm>
          <a:off x="0" y="1318714"/>
          <a:ext cx="6666833" cy="1197750"/>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“at first sight, the trust created by the Harbour [Investment Agreement] appears to be of the most limited kind, its purpose to provide some form of security interest for Harbour in relation to the amounts recovered through the funded litigation.” </a:t>
          </a:r>
          <a:endParaRPr lang="en-US" sz="1700" kern="1200"/>
        </a:p>
      </dsp:txBody>
      <dsp:txXfrm>
        <a:off x="58469" y="1377183"/>
        <a:ext cx="6549895" cy="1080812"/>
      </dsp:txXfrm>
    </dsp:sp>
    <dsp:sp modelId="{62DC2D87-30D7-41D1-97A5-04E0734AC934}">
      <dsp:nvSpPr>
        <dsp:cNvPr id="0" name=""/>
        <dsp:cNvSpPr/>
      </dsp:nvSpPr>
      <dsp:spPr>
        <a:xfrm>
          <a:off x="0" y="2565425"/>
          <a:ext cx="6666833" cy="119775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For the trustees to have a power and duty  to take steps to "get in" trust property, and the right without Harbour's consent to use Harbour Trust funds to do so would be fundamentally incompatible with the nature of the bargain which the funding agreement represents and would:</a:t>
          </a:r>
          <a:endParaRPr lang="en-US" sz="1700" kern="1200"/>
        </a:p>
      </dsp:txBody>
      <dsp:txXfrm>
        <a:off x="58469" y="2623894"/>
        <a:ext cx="6549895" cy="1080812"/>
      </dsp:txXfrm>
    </dsp:sp>
    <dsp:sp modelId="{1EA07A26-9CFE-4A01-AE32-B733B3A94FFA}">
      <dsp:nvSpPr>
        <dsp:cNvPr id="0" name=""/>
        <dsp:cNvSpPr/>
      </dsp:nvSpPr>
      <dsp:spPr>
        <a:xfrm>
          <a:off x="0" y="3763176"/>
          <a:ext cx="6666833" cy="16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672"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en-GB" sz="1300" kern="1200"/>
            <a:t>replace claimants' absolute entitlement to pursue Proceedings "in relation to the Causes of Action" with a fiduciary power to pursue claims to assets.</a:t>
          </a:r>
          <a:endParaRPr lang="en-US" sz="1300" kern="1200"/>
        </a:p>
        <a:p>
          <a:pPr marL="114300" lvl="1" indent="-114300" algn="l" defTabSz="577850">
            <a:lnSpc>
              <a:spcPct val="90000"/>
            </a:lnSpc>
            <a:spcBef>
              <a:spcPct val="0"/>
            </a:spcBef>
            <a:spcAft>
              <a:spcPct val="20000"/>
            </a:spcAft>
            <a:buChar char="•"/>
          </a:pPr>
          <a:r>
            <a:rPr lang="en-GB" sz="1300" kern="1200"/>
            <a:t>replace cap on funder’s exposure with further obligation to provide funding from assets to which funder had first claim.</a:t>
          </a:r>
          <a:endParaRPr lang="en-US" sz="1300" kern="1200"/>
        </a:p>
        <a:p>
          <a:pPr marL="114300" lvl="1" indent="-114300" algn="l" defTabSz="577850">
            <a:lnSpc>
              <a:spcPct val="90000"/>
            </a:lnSpc>
            <a:spcBef>
              <a:spcPct val="0"/>
            </a:spcBef>
            <a:spcAft>
              <a:spcPct val="20000"/>
            </a:spcAft>
            <a:buChar char="•"/>
          </a:pPr>
          <a:r>
            <a:rPr lang="en-GB" sz="1300" kern="1200"/>
            <a:t>involve the application of funds held on the terms of the Trust otherwise than in accordance with its terms</a:t>
          </a:r>
          <a:endParaRPr lang="en-US" sz="1300" kern="1200"/>
        </a:p>
        <a:p>
          <a:pPr marL="114300" lvl="1" indent="-114300" algn="l" defTabSz="577850">
            <a:lnSpc>
              <a:spcPct val="90000"/>
            </a:lnSpc>
            <a:spcBef>
              <a:spcPct val="0"/>
            </a:spcBef>
            <a:spcAft>
              <a:spcPct val="20000"/>
            </a:spcAft>
            <a:buChar char="•"/>
          </a:pPr>
          <a:r>
            <a:rPr lang="en-GB" sz="1300" kern="1200" dirty="0"/>
            <a:t>take the decision as to which litigation to fund out of the hands of funder and place it into the hands of trustees and court. </a:t>
          </a:r>
          <a:endParaRPr lang="en-US" sz="1300" kern="1200" dirty="0"/>
        </a:p>
      </dsp:txBody>
      <dsp:txXfrm>
        <a:off x="0" y="3763176"/>
        <a:ext cx="6666833" cy="16187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7BC07F-934A-4178-8FA3-B35E8622472B}">
      <dsp:nvSpPr>
        <dsp:cNvPr id="0" name=""/>
        <dsp:cNvSpPr/>
      </dsp:nvSpPr>
      <dsp:spPr>
        <a:xfrm>
          <a:off x="606456" y="0"/>
          <a:ext cx="5453920" cy="5453920"/>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08282C9-5986-4CFC-9FB3-8EFD998054AA}">
      <dsp:nvSpPr>
        <dsp:cNvPr id="0" name=""/>
        <dsp:cNvSpPr/>
      </dsp:nvSpPr>
      <dsp:spPr>
        <a:xfrm>
          <a:off x="1124578" y="518122"/>
          <a:ext cx="2127028" cy="2127028"/>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Two models of funding</a:t>
          </a:r>
          <a:endParaRPr lang="en-US" sz="1900" kern="1200"/>
        </a:p>
      </dsp:txBody>
      <dsp:txXfrm>
        <a:off x="1228411" y="621955"/>
        <a:ext cx="1919362" cy="1919362"/>
      </dsp:txXfrm>
    </dsp:sp>
    <dsp:sp modelId="{F59229F6-69F7-471C-9404-F3F5F50ED6EC}">
      <dsp:nvSpPr>
        <dsp:cNvPr id="0" name=""/>
        <dsp:cNvSpPr/>
      </dsp:nvSpPr>
      <dsp:spPr>
        <a:xfrm>
          <a:off x="3415225" y="518122"/>
          <a:ext cx="2127028" cy="212702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Claims control by funder (akin to exercise of right of subrogation) who retains and instructs lawyers</a:t>
          </a:r>
          <a:endParaRPr lang="en-US" sz="1900" kern="1200"/>
        </a:p>
      </dsp:txBody>
      <dsp:txXfrm>
        <a:off x="3519058" y="621955"/>
        <a:ext cx="1919362" cy="1919362"/>
      </dsp:txXfrm>
    </dsp:sp>
    <dsp:sp modelId="{7FBF031E-4CF7-442C-BCA5-8DCFDAA05683}">
      <dsp:nvSpPr>
        <dsp:cNvPr id="0" name=""/>
        <dsp:cNvSpPr/>
      </dsp:nvSpPr>
      <dsp:spPr>
        <a:xfrm>
          <a:off x="1124578" y="2808768"/>
          <a:ext cx="2127028" cy="2127028"/>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Claims control by funded party who retains and instructs lawyer with benefit of funding</a:t>
          </a:r>
          <a:endParaRPr lang="en-US" sz="1900" kern="1200"/>
        </a:p>
      </dsp:txBody>
      <dsp:txXfrm>
        <a:off x="1228411" y="2912601"/>
        <a:ext cx="1919362" cy="1919362"/>
      </dsp:txXfrm>
    </dsp:sp>
    <dsp:sp modelId="{934DFEA0-7B69-4F78-88E9-A808C3B0DBF8}">
      <dsp:nvSpPr>
        <dsp:cNvPr id="0" name=""/>
        <dsp:cNvSpPr/>
      </dsp:nvSpPr>
      <dsp:spPr>
        <a:xfrm>
          <a:off x="3415225" y="2808768"/>
          <a:ext cx="2127028" cy="2127028"/>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a:t>Latter predominates</a:t>
          </a:r>
          <a:endParaRPr lang="en-US" sz="1900" kern="1200"/>
        </a:p>
      </dsp:txBody>
      <dsp:txXfrm>
        <a:off x="3519058" y="2912601"/>
        <a:ext cx="1919362" cy="19193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F584C4-0724-4D15-92F0-3C0639073F37}">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5F52EDA-1381-498F-B9AD-FE070BCE277F}">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i="1" kern="1200"/>
            <a:t>Hall v Saunders Ltd </a:t>
          </a:r>
          <a:r>
            <a:rPr lang="en-GB" sz="2700" kern="1200"/>
            <a:t>[2020] EWHC 404 (Comm): does the lawyer retained by the funded party owe a duty of care to the funder?</a:t>
          </a:r>
          <a:endParaRPr lang="en-US" sz="2700" kern="1200"/>
        </a:p>
      </dsp:txBody>
      <dsp:txXfrm>
        <a:off x="0" y="0"/>
        <a:ext cx="6666833" cy="1363480"/>
      </dsp:txXfrm>
    </dsp:sp>
    <dsp:sp modelId="{00F90DD9-4915-41FB-8674-4EDB5845160A}">
      <dsp:nvSpPr>
        <dsp:cNvPr id="0" name=""/>
        <dsp:cNvSpPr/>
      </dsp:nvSpPr>
      <dsp:spPr>
        <a:xfrm>
          <a:off x="0" y="1363480"/>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93F4100-2AD2-45AB-BC53-8BD000985F95}">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i="0" kern="1200" dirty="0"/>
            <a:t>Complaint solicitor failed to pass on pessimistic views expressed by counsel as to the prospects of success. </a:t>
          </a:r>
          <a:endParaRPr lang="en-US" sz="2700" i="0" kern="1200" dirty="0"/>
        </a:p>
      </dsp:txBody>
      <dsp:txXfrm>
        <a:off x="0" y="1363480"/>
        <a:ext cx="6666833" cy="1363480"/>
      </dsp:txXfrm>
    </dsp:sp>
    <dsp:sp modelId="{FE7F68FD-B93D-41A5-8D96-C1D863AC18E6}">
      <dsp:nvSpPr>
        <dsp:cNvPr id="0" name=""/>
        <dsp:cNvSpPr/>
      </dsp:nvSpPr>
      <dsp:spPr>
        <a:xfrm>
          <a:off x="0" y="2726960"/>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F4D797F-3BC3-4B43-8DD6-ED24F3FBA3C1}">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Funding agreement did “not lack commercial or practical coherence without” duty to funder</a:t>
          </a:r>
          <a:endParaRPr lang="en-US" sz="2700" kern="1200"/>
        </a:p>
      </dsp:txBody>
      <dsp:txXfrm>
        <a:off x="0" y="2726960"/>
        <a:ext cx="6666833" cy="1363480"/>
      </dsp:txXfrm>
    </dsp:sp>
    <dsp:sp modelId="{6FF45EAA-30CC-4490-89D6-ADE3F4CE8E2F}">
      <dsp:nvSpPr>
        <dsp:cNvPr id="0" name=""/>
        <dsp:cNvSpPr/>
      </dsp:nvSpPr>
      <dsp:spPr>
        <a:xfrm>
          <a:off x="0" y="4090440"/>
          <a:ext cx="66668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DE73C95-8D02-4699-815E-F2B3633BA5CB}">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Absent a contractual duty, there could not realistically be a duty in tort or a fiduciary duty to keep the funder informed.</a:t>
          </a:r>
          <a:endParaRPr lang="en-US" sz="2700" kern="1200"/>
        </a:p>
      </dsp:txBody>
      <dsp:txXfrm>
        <a:off x="0" y="4090440"/>
        <a:ext cx="6666833" cy="13634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B3205-1B4E-442A-917A-AB4AE6BE2F33}">
      <dsp:nvSpPr>
        <dsp:cNvPr id="0" name=""/>
        <dsp:cNvSpPr/>
      </dsp:nvSpPr>
      <dsp:spPr>
        <a:xfrm>
          <a:off x="2704064" y="616298"/>
          <a:ext cx="475855" cy="91440"/>
        </a:xfrm>
        <a:custGeom>
          <a:avLst/>
          <a:gdLst/>
          <a:ahLst/>
          <a:cxnLst/>
          <a:rect l="0" t="0" r="0" b="0"/>
          <a:pathLst>
            <a:path>
              <a:moveTo>
                <a:pt x="0" y="45720"/>
              </a:moveTo>
              <a:lnTo>
                <a:pt x="47585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29330" y="659485"/>
        <a:ext cx="25322" cy="5064"/>
      </dsp:txXfrm>
    </dsp:sp>
    <dsp:sp modelId="{82DBD814-3ECD-4ACF-A7F3-22B31A42C8BC}">
      <dsp:nvSpPr>
        <dsp:cNvPr id="0" name=""/>
        <dsp:cNvSpPr/>
      </dsp:nvSpPr>
      <dsp:spPr>
        <a:xfrm>
          <a:off x="503883" y="1423"/>
          <a:ext cx="2201980" cy="13211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899" tIns="113259" rIns="107899" bIns="113259" numCol="1" spcCol="1270" anchor="ctr" anchorCtr="0">
          <a:noAutofit/>
        </a:bodyPr>
        <a:lstStyle/>
        <a:p>
          <a:pPr marL="0" lvl="0" indent="0" algn="ctr" defTabSz="977900">
            <a:lnSpc>
              <a:spcPct val="90000"/>
            </a:lnSpc>
            <a:spcBef>
              <a:spcPct val="0"/>
            </a:spcBef>
            <a:spcAft>
              <a:spcPct val="35000"/>
            </a:spcAft>
            <a:buNone/>
          </a:pPr>
          <a:r>
            <a:rPr lang="en-GB" sz="2200" kern="1200"/>
            <a:t>Sysco-Burford dispute</a:t>
          </a:r>
          <a:endParaRPr lang="en-US" sz="2200" kern="1200"/>
        </a:p>
      </dsp:txBody>
      <dsp:txXfrm>
        <a:off x="503883" y="1423"/>
        <a:ext cx="2201980" cy="1321188"/>
      </dsp:txXfrm>
    </dsp:sp>
    <dsp:sp modelId="{75C3459A-ACD9-45F3-BC05-1DBF6B871AD0}">
      <dsp:nvSpPr>
        <dsp:cNvPr id="0" name=""/>
        <dsp:cNvSpPr/>
      </dsp:nvSpPr>
      <dsp:spPr>
        <a:xfrm>
          <a:off x="1604873" y="1320812"/>
          <a:ext cx="2708436" cy="475855"/>
        </a:xfrm>
        <a:custGeom>
          <a:avLst/>
          <a:gdLst/>
          <a:ahLst/>
          <a:cxnLst/>
          <a:rect l="0" t="0" r="0" b="0"/>
          <a:pathLst>
            <a:path>
              <a:moveTo>
                <a:pt x="2708436" y="0"/>
              </a:moveTo>
              <a:lnTo>
                <a:pt x="2708436" y="255027"/>
              </a:lnTo>
              <a:lnTo>
                <a:pt x="0" y="255027"/>
              </a:lnTo>
              <a:lnTo>
                <a:pt x="0" y="475855"/>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90207" y="1556207"/>
        <a:ext cx="137769" cy="5064"/>
      </dsp:txXfrm>
    </dsp:sp>
    <dsp:sp modelId="{BD9FEC59-E3CD-4068-9D3B-8655726A6FF1}">
      <dsp:nvSpPr>
        <dsp:cNvPr id="0" name=""/>
        <dsp:cNvSpPr/>
      </dsp:nvSpPr>
      <dsp:spPr>
        <a:xfrm>
          <a:off x="3212319" y="1423"/>
          <a:ext cx="2201980" cy="13211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899" tIns="113259" rIns="107899" bIns="113259" numCol="1" spcCol="1270" anchor="ctr" anchorCtr="0">
          <a:noAutofit/>
        </a:bodyPr>
        <a:lstStyle/>
        <a:p>
          <a:pPr marL="0" lvl="0" indent="0" algn="ctr" defTabSz="977900">
            <a:lnSpc>
              <a:spcPct val="90000"/>
            </a:lnSpc>
            <a:spcBef>
              <a:spcPct val="0"/>
            </a:spcBef>
            <a:spcAft>
              <a:spcPct val="35000"/>
            </a:spcAft>
            <a:buNone/>
          </a:pPr>
          <a:r>
            <a:rPr lang="en-GB" sz="2200" kern="1200"/>
            <a:t>$140m funding for anti-trust claim</a:t>
          </a:r>
          <a:endParaRPr lang="en-US" sz="2200" kern="1200"/>
        </a:p>
      </dsp:txBody>
      <dsp:txXfrm>
        <a:off x="3212319" y="1423"/>
        <a:ext cx="2201980" cy="1321188"/>
      </dsp:txXfrm>
    </dsp:sp>
    <dsp:sp modelId="{81D8830D-33E0-4B02-A659-0E6532DAAAAD}">
      <dsp:nvSpPr>
        <dsp:cNvPr id="0" name=""/>
        <dsp:cNvSpPr/>
      </dsp:nvSpPr>
      <dsp:spPr>
        <a:xfrm>
          <a:off x="2704064" y="2443942"/>
          <a:ext cx="475855" cy="91440"/>
        </a:xfrm>
        <a:custGeom>
          <a:avLst/>
          <a:gdLst/>
          <a:ahLst/>
          <a:cxnLst/>
          <a:rect l="0" t="0" r="0" b="0"/>
          <a:pathLst>
            <a:path>
              <a:moveTo>
                <a:pt x="0" y="45720"/>
              </a:moveTo>
              <a:lnTo>
                <a:pt x="47585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29330" y="2487129"/>
        <a:ext cx="25322" cy="5064"/>
      </dsp:txXfrm>
    </dsp:sp>
    <dsp:sp modelId="{164D40F6-8C47-4EA2-B7B6-5F2CDE1DDF5E}">
      <dsp:nvSpPr>
        <dsp:cNvPr id="0" name=""/>
        <dsp:cNvSpPr/>
      </dsp:nvSpPr>
      <dsp:spPr>
        <a:xfrm>
          <a:off x="503883" y="1829067"/>
          <a:ext cx="2201980" cy="13211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899" tIns="113259" rIns="107899" bIns="113259" numCol="1" spcCol="1270" anchor="ctr" anchorCtr="0">
          <a:noAutofit/>
        </a:bodyPr>
        <a:lstStyle/>
        <a:p>
          <a:pPr marL="0" lvl="0" indent="0" algn="ctr" defTabSz="977900">
            <a:lnSpc>
              <a:spcPct val="90000"/>
            </a:lnSpc>
            <a:spcBef>
              <a:spcPct val="0"/>
            </a:spcBef>
            <a:spcAft>
              <a:spcPct val="35000"/>
            </a:spcAft>
            <a:buNone/>
          </a:pPr>
          <a:r>
            <a:rPr lang="en-GB" sz="2200" kern="1200"/>
            <a:t>Burford consent required for settlement</a:t>
          </a:r>
          <a:endParaRPr lang="en-US" sz="2200" kern="1200"/>
        </a:p>
      </dsp:txBody>
      <dsp:txXfrm>
        <a:off x="503883" y="1829067"/>
        <a:ext cx="2201980" cy="1321188"/>
      </dsp:txXfrm>
    </dsp:sp>
    <dsp:sp modelId="{EB0EBB1F-6788-4431-B22C-D19E07123A44}">
      <dsp:nvSpPr>
        <dsp:cNvPr id="0" name=""/>
        <dsp:cNvSpPr/>
      </dsp:nvSpPr>
      <dsp:spPr>
        <a:xfrm>
          <a:off x="1604873" y="3148456"/>
          <a:ext cx="2708436" cy="475855"/>
        </a:xfrm>
        <a:custGeom>
          <a:avLst/>
          <a:gdLst/>
          <a:ahLst/>
          <a:cxnLst/>
          <a:rect l="0" t="0" r="0" b="0"/>
          <a:pathLst>
            <a:path>
              <a:moveTo>
                <a:pt x="2708436" y="0"/>
              </a:moveTo>
              <a:lnTo>
                <a:pt x="2708436" y="255027"/>
              </a:lnTo>
              <a:lnTo>
                <a:pt x="0" y="255027"/>
              </a:lnTo>
              <a:lnTo>
                <a:pt x="0" y="475855"/>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90207" y="3383851"/>
        <a:ext cx="137769" cy="5064"/>
      </dsp:txXfrm>
    </dsp:sp>
    <dsp:sp modelId="{2E83A19D-3231-40CD-BD45-36140C606F3F}">
      <dsp:nvSpPr>
        <dsp:cNvPr id="0" name=""/>
        <dsp:cNvSpPr/>
      </dsp:nvSpPr>
      <dsp:spPr>
        <a:xfrm>
          <a:off x="3212319" y="1829067"/>
          <a:ext cx="2201980" cy="13211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899" tIns="113259" rIns="107899" bIns="113259" numCol="1" spcCol="1270" anchor="ctr" anchorCtr="0">
          <a:noAutofit/>
        </a:bodyPr>
        <a:lstStyle/>
        <a:p>
          <a:pPr marL="0" lvl="0" indent="0" algn="ctr" defTabSz="977900">
            <a:lnSpc>
              <a:spcPct val="90000"/>
            </a:lnSpc>
            <a:spcBef>
              <a:spcPct val="0"/>
            </a:spcBef>
            <a:spcAft>
              <a:spcPct val="35000"/>
            </a:spcAft>
            <a:buNone/>
          </a:pPr>
          <a:r>
            <a:rPr lang="en-GB" sz="2200" kern="1200"/>
            <a:t>Veto challenged on public policy grounds</a:t>
          </a:r>
          <a:endParaRPr lang="en-US" sz="2200" kern="1200"/>
        </a:p>
      </dsp:txBody>
      <dsp:txXfrm>
        <a:off x="3212319" y="1829067"/>
        <a:ext cx="2201980" cy="1321188"/>
      </dsp:txXfrm>
    </dsp:sp>
    <dsp:sp modelId="{A0F936DF-B632-4D59-9001-F061ACF9F7EE}">
      <dsp:nvSpPr>
        <dsp:cNvPr id="0" name=""/>
        <dsp:cNvSpPr/>
      </dsp:nvSpPr>
      <dsp:spPr>
        <a:xfrm>
          <a:off x="2704064" y="4271585"/>
          <a:ext cx="475855" cy="91440"/>
        </a:xfrm>
        <a:custGeom>
          <a:avLst/>
          <a:gdLst/>
          <a:ahLst/>
          <a:cxnLst/>
          <a:rect l="0" t="0" r="0" b="0"/>
          <a:pathLst>
            <a:path>
              <a:moveTo>
                <a:pt x="0" y="45720"/>
              </a:moveTo>
              <a:lnTo>
                <a:pt x="47585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29330" y="4314773"/>
        <a:ext cx="25322" cy="5064"/>
      </dsp:txXfrm>
    </dsp:sp>
    <dsp:sp modelId="{F3D3D2E9-2679-42AA-B190-754D7FDF79D8}">
      <dsp:nvSpPr>
        <dsp:cNvPr id="0" name=""/>
        <dsp:cNvSpPr/>
      </dsp:nvSpPr>
      <dsp:spPr>
        <a:xfrm>
          <a:off x="503883" y="3656711"/>
          <a:ext cx="2201980" cy="13211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899" tIns="113259" rIns="107899" bIns="113259" numCol="1" spcCol="1270" anchor="ctr" anchorCtr="0">
          <a:noAutofit/>
        </a:bodyPr>
        <a:lstStyle/>
        <a:p>
          <a:pPr marL="0" lvl="0" indent="0" algn="ctr" defTabSz="977900">
            <a:lnSpc>
              <a:spcPct val="90000"/>
            </a:lnSpc>
            <a:spcBef>
              <a:spcPct val="0"/>
            </a:spcBef>
            <a:spcAft>
              <a:spcPct val="35000"/>
            </a:spcAft>
            <a:buNone/>
          </a:pPr>
          <a:r>
            <a:rPr lang="en-GB" sz="2200" kern="1200"/>
            <a:t>Burford obtained injunction from LCIA tribunal</a:t>
          </a:r>
          <a:endParaRPr lang="en-US" sz="2200" kern="1200"/>
        </a:p>
      </dsp:txBody>
      <dsp:txXfrm>
        <a:off x="503883" y="3656711"/>
        <a:ext cx="2201980" cy="1321188"/>
      </dsp:txXfrm>
    </dsp:sp>
    <dsp:sp modelId="{3E912F31-A50A-4FD9-BF8F-07319A44E898}">
      <dsp:nvSpPr>
        <dsp:cNvPr id="0" name=""/>
        <dsp:cNvSpPr/>
      </dsp:nvSpPr>
      <dsp:spPr>
        <a:xfrm>
          <a:off x="3212319" y="3656711"/>
          <a:ext cx="2201980" cy="13211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899" tIns="113259" rIns="107899" bIns="113259" numCol="1" spcCol="1270" anchor="ctr" anchorCtr="0">
          <a:noAutofit/>
        </a:bodyPr>
        <a:lstStyle/>
        <a:p>
          <a:pPr marL="0" lvl="0" indent="0" algn="ctr" defTabSz="977900">
            <a:lnSpc>
              <a:spcPct val="90000"/>
            </a:lnSpc>
            <a:spcBef>
              <a:spcPct val="0"/>
            </a:spcBef>
            <a:spcAft>
              <a:spcPct val="35000"/>
            </a:spcAft>
            <a:buNone/>
          </a:pPr>
          <a:r>
            <a:rPr lang="en-GB" sz="2200" kern="1200"/>
            <a:t>Sysco applied to vacate</a:t>
          </a:r>
          <a:endParaRPr lang="en-US" sz="2200" kern="1200"/>
        </a:p>
      </dsp:txBody>
      <dsp:txXfrm>
        <a:off x="3212319" y="3656711"/>
        <a:ext cx="2201980" cy="13211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1DF105-03D8-43B4-916A-752674991F42}">
      <dsp:nvSpPr>
        <dsp:cNvPr id="0" name=""/>
        <dsp:cNvSpPr/>
      </dsp:nvSpPr>
      <dsp:spPr>
        <a:xfrm>
          <a:off x="3040792" y="870618"/>
          <a:ext cx="667342" cy="91440"/>
        </a:xfrm>
        <a:custGeom>
          <a:avLst/>
          <a:gdLst/>
          <a:ahLst/>
          <a:cxnLst/>
          <a:rect l="0" t="0" r="0" b="0"/>
          <a:pathLst>
            <a:path>
              <a:moveTo>
                <a:pt x="0" y="45720"/>
              </a:moveTo>
              <a:lnTo>
                <a:pt x="667342"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912848"/>
        <a:ext cx="34897" cy="6979"/>
      </dsp:txXfrm>
    </dsp:sp>
    <dsp:sp modelId="{0BAA1D81-0305-4B7E-8953-F7C50CF005E8}">
      <dsp:nvSpPr>
        <dsp:cNvPr id="0" name=""/>
        <dsp:cNvSpPr/>
      </dsp:nvSpPr>
      <dsp:spPr>
        <a:xfrm>
          <a:off x="8061" y="5979"/>
          <a:ext cx="3034531" cy="182071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533400">
            <a:lnSpc>
              <a:spcPct val="90000"/>
            </a:lnSpc>
            <a:spcBef>
              <a:spcPct val="0"/>
            </a:spcBef>
            <a:spcAft>
              <a:spcPct val="35000"/>
            </a:spcAft>
            <a:buNone/>
          </a:pPr>
          <a:r>
            <a:rPr lang="en-GB" sz="1200" kern="1200"/>
            <a:t>Code of Conduct of Association of Litigation Funders</a:t>
          </a:r>
          <a:endParaRPr lang="en-US" sz="1200" kern="1200"/>
        </a:p>
      </dsp:txBody>
      <dsp:txXfrm>
        <a:off x="8061" y="5979"/>
        <a:ext cx="3034531" cy="1820718"/>
      </dsp:txXfrm>
    </dsp:sp>
    <dsp:sp modelId="{115F3825-4B14-4812-B463-B1B3B65F2640}">
      <dsp:nvSpPr>
        <dsp:cNvPr id="0" name=""/>
        <dsp:cNvSpPr/>
      </dsp:nvSpPr>
      <dsp:spPr>
        <a:xfrm>
          <a:off x="6773265" y="870618"/>
          <a:ext cx="667342" cy="91440"/>
        </a:xfrm>
        <a:custGeom>
          <a:avLst/>
          <a:gdLst/>
          <a:ahLst/>
          <a:cxnLst/>
          <a:rect l="0" t="0" r="0" b="0"/>
          <a:pathLst>
            <a:path>
              <a:moveTo>
                <a:pt x="0" y="45720"/>
              </a:moveTo>
              <a:lnTo>
                <a:pt x="667342" y="45720"/>
              </a:lnTo>
            </a:path>
          </a:pathLst>
        </a:custGeom>
        <a:noFill/>
        <a:ln w="6350" cap="flat" cmpd="sng" algn="ctr">
          <a:solidFill>
            <a:schemeClr val="accent2">
              <a:hueOff val="-363841"/>
              <a:satOff val="-20982"/>
              <a:lumOff val="215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89488" y="912848"/>
        <a:ext cx="34897" cy="6979"/>
      </dsp:txXfrm>
    </dsp:sp>
    <dsp:sp modelId="{C27D5730-BE87-40B5-A5C4-A9421F708D64}">
      <dsp:nvSpPr>
        <dsp:cNvPr id="0" name=""/>
        <dsp:cNvSpPr/>
      </dsp:nvSpPr>
      <dsp:spPr>
        <a:xfrm>
          <a:off x="3740534" y="5979"/>
          <a:ext cx="3034531" cy="1820718"/>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533400">
            <a:lnSpc>
              <a:spcPct val="90000"/>
            </a:lnSpc>
            <a:spcBef>
              <a:spcPct val="0"/>
            </a:spcBef>
            <a:spcAft>
              <a:spcPct val="35000"/>
            </a:spcAft>
            <a:buNone/>
          </a:pPr>
          <a:r>
            <a:rPr lang="en-GB" sz="1200" kern="1200"/>
            <a:t>Members agree “not to seek to influence the Funded Part’s solicitor or barrister to cede control or conduct of the dispute to the Funder”</a:t>
          </a:r>
          <a:endParaRPr lang="en-US" sz="1200" kern="1200"/>
        </a:p>
      </dsp:txBody>
      <dsp:txXfrm>
        <a:off x="3740534" y="5979"/>
        <a:ext cx="3034531" cy="1820718"/>
      </dsp:txXfrm>
    </dsp:sp>
    <dsp:sp modelId="{BE1CE600-2430-45CD-B9EC-37157C2C35DA}">
      <dsp:nvSpPr>
        <dsp:cNvPr id="0" name=""/>
        <dsp:cNvSpPr/>
      </dsp:nvSpPr>
      <dsp:spPr>
        <a:xfrm>
          <a:off x="1525326" y="1824897"/>
          <a:ext cx="7464946" cy="667342"/>
        </a:xfrm>
        <a:custGeom>
          <a:avLst/>
          <a:gdLst/>
          <a:ahLst/>
          <a:cxnLst/>
          <a:rect l="0" t="0" r="0" b="0"/>
          <a:pathLst>
            <a:path>
              <a:moveTo>
                <a:pt x="7464946" y="0"/>
              </a:moveTo>
              <a:lnTo>
                <a:pt x="7464946" y="350771"/>
              </a:lnTo>
              <a:lnTo>
                <a:pt x="0" y="350771"/>
              </a:lnTo>
              <a:lnTo>
                <a:pt x="0" y="667342"/>
              </a:lnTo>
            </a:path>
          </a:pathLst>
        </a:custGeom>
        <a:noFill/>
        <a:ln w="6350" cap="flat" cmpd="sng" algn="ctr">
          <a:solidFill>
            <a:schemeClr val="accent2">
              <a:hueOff val="-727682"/>
              <a:satOff val="-41964"/>
              <a:lumOff val="4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70362" y="2155079"/>
        <a:ext cx="374875" cy="6979"/>
      </dsp:txXfrm>
    </dsp:sp>
    <dsp:sp modelId="{4ACC7CAB-9673-4852-8C33-2040517DE6E9}">
      <dsp:nvSpPr>
        <dsp:cNvPr id="0" name=""/>
        <dsp:cNvSpPr/>
      </dsp:nvSpPr>
      <dsp:spPr>
        <a:xfrm>
          <a:off x="7473007" y="5979"/>
          <a:ext cx="3034531" cy="1820718"/>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533400">
            <a:lnSpc>
              <a:spcPct val="90000"/>
            </a:lnSpc>
            <a:spcBef>
              <a:spcPct val="0"/>
            </a:spcBef>
            <a:spcAft>
              <a:spcPct val="35000"/>
            </a:spcAft>
            <a:buNone/>
          </a:pPr>
          <a:r>
            <a:rPr lang="en-GB" sz="1200" kern="1200"/>
            <a:t>Litigation funding agreements must “state whether (and if so, how) the Funder … may …. provide input to the Funder Party’s decisions in relation to settlement.”</a:t>
          </a:r>
          <a:endParaRPr lang="en-US" sz="1200" kern="1200"/>
        </a:p>
      </dsp:txBody>
      <dsp:txXfrm>
        <a:off x="7473007" y="5979"/>
        <a:ext cx="3034531" cy="1820718"/>
      </dsp:txXfrm>
    </dsp:sp>
    <dsp:sp modelId="{6359B6F6-A8CC-4231-8E25-2C8C801C2CE9}">
      <dsp:nvSpPr>
        <dsp:cNvPr id="0" name=""/>
        <dsp:cNvSpPr/>
      </dsp:nvSpPr>
      <dsp:spPr>
        <a:xfrm>
          <a:off x="3040792" y="3389279"/>
          <a:ext cx="667342" cy="91440"/>
        </a:xfrm>
        <a:custGeom>
          <a:avLst/>
          <a:gdLst/>
          <a:ahLst/>
          <a:cxnLst/>
          <a:rect l="0" t="0" r="0" b="0"/>
          <a:pathLst>
            <a:path>
              <a:moveTo>
                <a:pt x="0" y="45720"/>
              </a:moveTo>
              <a:lnTo>
                <a:pt x="667342" y="45720"/>
              </a:lnTo>
            </a:path>
          </a:pathLst>
        </a:custGeom>
        <a:noFill/>
        <a:ln w="6350" cap="flat" cmpd="sng" algn="ctr">
          <a:solidFill>
            <a:schemeClr val="accent2">
              <a:hueOff val="-1091522"/>
              <a:satOff val="-62946"/>
              <a:lumOff val="64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3431509"/>
        <a:ext cx="34897" cy="6979"/>
      </dsp:txXfrm>
    </dsp:sp>
    <dsp:sp modelId="{A6F184C5-A6D9-460C-9D4A-F56E248E91D3}">
      <dsp:nvSpPr>
        <dsp:cNvPr id="0" name=""/>
        <dsp:cNvSpPr/>
      </dsp:nvSpPr>
      <dsp:spPr>
        <a:xfrm>
          <a:off x="8061" y="2524640"/>
          <a:ext cx="3034531" cy="1820718"/>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533400">
            <a:lnSpc>
              <a:spcPct val="90000"/>
            </a:lnSpc>
            <a:spcBef>
              <a:spcPct val="0"/>
            </a:spcBef>
            <a:spcAft>
              <a:spcPct val="35000"/>
            </a:spcAft>
            <a:buNone/>
          </a:pPr>
          <a:r>
            <a:rPr lang="en-GB" sz="1200" kern="1200"/>
            <a:t>Rights of termination where material adverse change</a:t>
          </a:r>
          <a:endParaRPr lang="en-US" sz="1200" kern="1200"/>
        </a:p>
      </dsp:txBody>
      <dsp:txXfrm>
        <a:off x="8061" y="2524640"/>
        <a:ext cx="3034531" cy="1820718"/>
      </dsp:txXfrm>
    </dsp:sp>
    <dsp:sp modelId="{2A4F3C79-5E77-471B-B95F-BC7458216F61}">
      <dsp:nvSpPr>
        <dsp:cNvPr id="0" name=""/>
        <dsp:cNvSpPr/>
      </dsp:nvSpPr>
      <dsp:spPr>
        <a:xfrm>
          <a:off x="6773265" y="3389279"/>
          <a:ext cx="667342" cy="91440"/>
        </a:xfrm>
        <a:custGeom>
          <a:avLst/>
          <a:gdLst/>
          <a:ahLst/>
          <a:cxnLst/>
          <a:rect l="0" t="0" r="0" b="0"/>
          <a:pathLst>
            <a:path>
              <a:moveTo>
                <a:pt x="0" y="45720"/>
              </a:moveTo>
              <a:lnTo>
                <a:pt x="667342"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89488" y="3431509"/>
        <a:ext cx="34897" cy="6979"/>
      </dsp:txXfrm>
    </dsp:sp>
    <dsp:sp modelId="{7C451FB2-7086-4859-BE7E-99CDE87929D4}">
      <dsp:nvSpPr>
        <dsp:cNvPr id="0" name=""/>
        <dsp:cNvSpPr/>
      </dsp:nvSpPr>
      <dsp:spPr>
        <a:xfrm>
          <a:off x="3740534" y="2524640"/>
          <a:ext cx="3034531" cy="1820718"/>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533400">
            <a:lnSpc>
              <a:spcPct val="90000"/>
            </a:lnSpc>
            <a:spcBef>
              <a:spcPct val="0"/>
            </a:spcBef>
            <a:spcAft>
              <a:spcPct val="35000"/>
            </a:spcAft>
            <a:buNone/>
          </a:pPr>
          <a:r>
            <a:rPr lang="en-GB" sz="1200" kern="1200"/>
            <a:t>ALF: litigation funding agreements can include rights of termination where the funder “reasonably ceases to be satisfied about the merits of the dispute”, “reasonably believes that the dispute is no longer commercially viable” and “reasonably believes that there has been a reasonable breach of the LFA”. </a:t>
          </a:r>
          <a:endParaRPr lang="en-US" sz="1200" kern="1200"/>
        </a:p>
      </dsp:txBody>
      <dsp:txXfrm>
        <a:off x="3740534" y="2524640"/>
        <a:ext cx="3034531" cy="1820718"/>
      </dsp:txXfrm>
    </dsp:sp>
    <dsp:sp modelId="{ACCFECE2-9EE9-48C4-A0C0-EFD38E9B6F47}">
      <dsp:nvSpPr>
        <dsp:cNvPr id="0" name=""/>
        <dsp:cNvSpPr/>
      </dsp:nvSpPr>
      <dsp:spPr>
        <a:xfrm>
          <a:off x="7473007" y="2524640"/>
          <a:ext cx="3034531" cy="1820718"/>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533400">
            <a:lnSpc>
              <a:spcPct val="90000"/>
            </a:lnSpc>
            <a:spcBef>
              <a:spcPct val="0"/>
            </a:spcBef>
            <a:spcAft>
              <a:spcPct val="35000"/>
            </a:spcAft>
            <a:buNone/>
          </a:pPr>
          <a:r>
            <a:rPr lang="en-GB" sz="1200" kern="1200" dirty="0"/>
            <a:t>Litigation funding agreement is not to contain a discretion right to terminate the litigation funding agreement in other circumstances.</a:t>
          </a:r>
          <a:endParaRPr lang="en-US" sz="1200" kern="1200" dirty="0"/>
        </a:p>
      </dsp:txBody>
      <dsp:txXfrm>
        <a:off x="7473007" y="2524640"/>
        <a:ext cx="3034531" cy="18207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796C4-FED7-4294-BA83-2556CA60CC04}">
      <dsp:nvSpPr>
        <dsp:cNvPr id="0" name=""/>
        <dsp:cNvSpPr/>
      </dsp:nvSpPr>
      <dsp:spPr>
        <a:xfrm>
          <a:off x="2652222" y="1343038"/>
          <a:ext cx="579539" cy="91440"/>
        </a:xfrm>
        <a:custGeom>
          <a:avLst/>
          <a:gdLst/>
          <a:ahLst/>
          <a:cxnLst/>
          <a:rect l="0" t="0" r="0" b="0"/>
          <a:pathLst>
            <a:path>
              <a:moveTo>
                <a:pt x="0" y="45720"/>
              </a:moveTo>
              <a:lnTo>
                <a:pt x="579539"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26738" y="1385707"/>
        <a:ext cx="30506" cy="6101"/>
      </dsp:txXfrm>
    </dsp:sp>
    <dsp:sp modelId="{9E4A7AE0-AC64-44E0-B793-32DC2FB73668}">
      <dsp:nvSpPr>
        <dsp:cNvPr id="0" name=""/>
        <dsp:cNvSpPr/>
      </dsp:nvSpPr>
      <dsp:spPr>
        <a:xfrm>
          <a:off x="1242" y="592924"/>
          <a:ext cx="2652779" cy="159166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88" tIns="136446" rIns="129988" bIns="136446" numCol="1" spcCol="1270" anchor="ctr" anchorCtr="0">
          <a:noAutofit/>
        </a:bodyPr>
        <a:lstStyle/>
        <a:p>
          <a:pPr marL="0" lvl="0" indent="0" algn="ctr" defTabSz="577850">
            <a:lnSpc>
              <a:spcPct val="90000"/>
            </a:lnSpc>
            <a:spcBef>
              <a:spcPct val="0"/>
            </a:spcBef>
            <a:spcAft>
              <a:spcPct val="35000"/>
            </a:spcAft>
            <a:buNone/>
          </a:pPr>
          <a:r>
            <a:rPr lang="en-GB" sz="1300" kern="1200"/>
            <a:t>Resolution of disputes usually subject to independent assessment by independent KC to be nominated by the chair of the Bar Council, with KC’s opinion binding.  </a:t>
          </a:r>
          <a:endParaRPr lang="en-US" sz="1300" kern="1200"/>
        </a:p>
      </dsp:txBody>
      <dsp:txXfrm>
        <a:off x="1242" y="592924"/>
        <a:ext cx="2652779" cy="1591667"/>
      </dsp:txXfrm>
    </dsp:sp>
    <dsp:sp modelId="{E5111582-8F77-4505-82A8-0F766E6184C3}">
      <dsp:nvSpPr>
        <dsp:cNvPr id="0" name=""/>
        <dsp:cNvSpPr/>
      </dsp:nvSpPr>
      <dsp:spPr>
        <a:xfrm>
          <a:off x="1327632" y="2182792"/>
          <a:ext cx="3262919" cy="579539"/>
        </a:xfrm>
        <a:custGeom>
          <a:avLst/>
          <a:gdLst/>
          <a:ahLst/>
          <a:cxnLst/>
          <a:rect l="0" t="0" r="0" b="0"/>
          <a:pathLst>
            <a:path>
              <a:moveTo>
                <a:pt x="3262919" y="0"/>
              </a:moveTo>
              <a:lnTo>
                <a:pt x="3262919" y="306869"/>
              </a:lnTo>
              <a:lnTo>
                <a:pt x="0" y="306869"/>
              </a:lnTo>
              <a:lnTo>
                <a:pt x="0" y="579539"/>
              </a:lnTo>
            </a:path>
          </a:pathLst>
        </a:custGeom>
        <a:noFill/>
        <a:ln w="6350" cap="flat" cmpd="sng" algn="ctr">
          <a:solidFill>
            <a:schemeClr val="accent2">
              <a:hueOff val="-727682"/>
              <a:satOff val="-41964"/>
              <a:lumOff val="4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76105" y="2469511"/>
        <a:ext cx="165973" cy="6101"/>
      </dsp:txXfrm>
    </dsp:sp>
    <dsp:sp modelId="{37295CC9-4033-477D-BD7A-001A3313B333}">
      <dsp:nvSpPr>
        <dsp:cNvPr id="0" name=""/>
        <dsp:cNvSpPr/>
      </dsp:nvSpPr>
      <dsp:spPr>
        <a:xfrm>
          <a:off x="3264161" y="592924"/>
          <a:ext cx="2652779" cy="1591667"/>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88" tIns="136446" rIns="129988" bIns="136446" numCol="1" spcCol="1270" anchor="ctr" anchorCtr="0">
          <a:noAutofit/>
        </a:bodyPr>
        <a:lstStyle/>
        <a:p>
          <a:pPr marL="0" lvl="0" indent="0" algn="ctr" defTabSz="577850">
            <a:lnSpc>
              <a:spcPct val="90000"/>
            </a:lnSpc>
            <a:spcBef>
              <a:spcPct val="0"/>
            </a:spcBef>
            <a:spcAft>
              <a:spcPct val="35000"/>
            </a:spcAft>
            <a:buNone/>
          </a:pPr>
          <a:r>
            <a:rPr lang="en-GB" sz="1300" kern="1200"/>
            <a:t>Is issue for assessor is whether the funder’s view reasonably open to it (engaging principles governing contractual discretions) or whether the assessor concluded that the view was reasonable</a:t>
          </a:r>
          <a:endParaRPr lang="en-US" sz="1300" kern="1200"/>
        </a:p>
      </dsp:txBody>
      <dsp:txXfrm>
        <a:off x="3264161" y="592924"/>
        <a:ext cx="2652779" cy="1591667"/>
      </dsp:txXfrm>
    </dsp:sp>
    <dsp:sp modelId="{9B5E56BC-4791-4A26-914F-F66DAAB3F144}">
      <dsp:nvSpPr>
        <dsp:cNvPr id="0" name=""/>
        <dsp:cNvSpPr/>
      </dsp:nvSpPr>
      <dsp:spPr>
        <a:xfrm>
          <a:off x="2652222" y="3544845"/>
          <a:ext cx="579539" cy="91440"/>
        </a:xfrm>
        <a:custGeom>
          <a:avLst/>
          <a:gdLst/>
          <a:ahLst/>
          <a:cxnLst/>
          <a:rect l="0" t="0" r="0" b="0"/>
          <a:pathLst>
            <a:path>
              <a:moveTo>
                <a:pt x="0" y="45720"/>
              </a:moveTo>
              <a:lnTo>
                <a:pt x="579539"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26738" y="3587514"/>
        <a:ext cx="30506" cy="6101"/>
      </dsp:txXfrm>
    </dsp:sp>
    <dsp:sp modelId="{B80A5866-3234-4B60-A829-8BEA60739F39}">
      <dsp:nvSpPr>
        <dsp:cNvPr id="0" name=""/>
        <dsp:cNvSpPr/>
      </dsp:nvSpPr>
      <dsp:spPr>
        <a:xfrm>
          <a:off x="1242" y="2794731"/>
          <a:ext cx="2652779" cy="1591667"/>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88" tIns="136446" rIns="129988" bIns="136446" numCol="1" spcCol="1270" anchor="ctr" anchorCtr="0">
          <a:noAutofit/>
        </a:bodyPr>
        <a:lstStyle/>
        <a:p>
          <a:pPr marL="0" lvl="0" indent="0" algn="ctr" defTabSz="577850">
            <a:lnSpc>
              <a:spcPct val="90000"/>
            </a:lnSpc>
            <a:spcBef>
              <a:spcPct val="0"/>
            </a:spcBef>
            <a:spcAft>
              <a:spcPct val="35000"/>
            </a:spcAft>
            <a:buNone/>
          </a:pPr>
          <a:r>
            <a:rPr lang="en-GB" sz="1300" kern="1200"/>
            <a:t>Where funder acts on independent legal advice, whether reasonable selection of adviser sufficient, or must opinion obtained be a reasonable one. </a:t>
          </a:r>
          <a:endParaRPr lang="en-US" sz="1300" kern="1200"/>
        </a:p>
      </dsp:txBody>
      <dsp:txXfrm>
        <a:off x="1242" y="2794731"/>
        <a:ext cx="2652779" cy="1591667"/>
      </dsp:txXfrm>
    </dsp:sp>
    <dsp:sp modelId="{8640EEB0-2270-4D73-91A1-F612D84C6A11}">
      <dsp:nvSpPr>
        <dsp:cNvPr id="0" name=""/>
        <dsp:cNvSpPr/>
      </dsp:nvSpPr>
      <dsp:spPr>
        <a:xfrm>
          <a:off x="3264161" y="2794731"/>
          <a:ext cx="2652779" cy="1591667"/>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88" tIns="136446" rIns="129988" bIns="136446" numCol="1" spcCol="1270" anchor="ctr" anchorCtr="0">
          <a:noAutofit/>
        </a:bodyPr>
        <a:lstStyle/>
        <a:p>
          <a:pPr marL="0" lvl="0" indent="0" algn="ctr" defTabSz="577850">
            <a:lnSpc>
              <a:spcPct val="90000"/>
            </a:lnSpc>
            <a:spcBef>
              <a:spcPct val="0"/>
            </a:spcBef>
            <a:spcAft>
              <a:spcPct val="35000"/>
            </a:spcAft>
            <a:buNone/>
          </a:pPr>
          <a:r>
            <a:rPr lang="en-GB" sz="1300" kern="1200"/>
            <a:t>Latter test applied in </a:t>
          </a:r>
          <a:r>
            <a:rPr lang="en-GB" sz="1300" i="1" kern="1200"/>
            <a:t>Harcus Sinclair v Buttonwood Legal Capital Limited </a:t>
          </a:r>
          <a:r>
            <a:rPr lang="en-GB" sz="1300" kern="1200"/>
            <a:t>[2013] EWHC 1193 (Ch), [1].</a:t>
          </a:r>
          <a:endParaRPr lang="en-US" sz="1300" kern="1200"/>
        </a:p>
      </dsp:txBody>
      <dsp:txXfrm>
        <a:off x="3264161" y="2794731"/>
        <a:ext cx="2652779" cy="159166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F9D9D-D576-0ED8-05D7-F700F74E446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5C7F3304-1F82-0787-EDE0-2E0DA138FF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F1B5EB6F-66F3-AB34-AC32-9EC6FB5A11FB}"/>
              </a:ext>
            </a:extLst>
          </p:cNvPr>
          <p:cNvSpPr>
            <a:spLocks noGrp="1"/>
          </p:cNvSpPr>
          <p:nvPr>
            <p:ph type="dt" sz="half" idx="10"/>
          </p:nvPr>
        </p:nvSpPr>
        <p:spPr/>
        <p:txBody>
          <a:bodyPr/>
          <a:lstStyle/>
          <a:p>
            <a:fld id="{886473A9-DFEC-4D9C-8BC8-0184B01D59E8}" type="datetimeFigureOut">
              <a:rPr lang="en-GB" smtClean="0"/>
              <a:t>18/04/2024</a:t>
            </a:fld>
            <a:endParaRPr lang="en-GB"/>
          </a:p>
        </p:txBody>
      </p:sp>
      <p:sp>
        <p:nvSpPr>
          <p:cNvPr id="5" name="Footer Placeholder 4">
            <a:extLst>
              <a:ext uri="{FF2B5EF4-FFF2-40B4-BE49-F238E27FC236}">
                <a16:creationId xmlns:a16="http://schemas.microsoft.com/office/drawing/2014/main" id="{D68593E5-44C2-FD1B-8DD4-07561EAAE0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1D515C-F931-DF3D-BBC4-96915FE6ADE7}"/>
              </a:ext>
            </a:extLst>
          </p:cNvPr>
          <p:cNvSpPr>
            <a:spLocks noGrp="1"/>
          </p:cNvSpPr>
          <p:nvPr>
            <p:ph type="sldNum" sz="quarter" idx="12"/>
          </p:nvPr>
        </p:nvSpPr>
        <p:spPr/>
        <p:txBody>
          <a:bodyPr/>
          <a:lstStyle/>
          <a:p>
            <a:fld id="{C56AB9F1-3D01-4FE4-9BEA-FD18D26162CE}" type="slidenum">
              <a:rPr lang="en-GB" smtClean="0"/>
              <a:t>‹#›</a:t>
            </a:fld>
            <a:endParaRPr lang="en-GB"/>
          </a:p>
        </p:txBody>
      </p:sp>
    </p:spTree>
    <p:extLst>
      <p:ext uri="{BB962C8B-B14F-4D97-AF65-F5344CB8AC3E}">
        <p14:creationId xmlns:p14="http://schemas.microsoft.com/office/powerpoint/2010/main" val="958025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1DB22-5838-3846-5A69-9D57F28F2E0A}"/>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D5748BC-8208-D3A9-1EF5-FF74F8C6487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FC2B6D6-CA24-FFCD-0927-800C2F624E75}"/>
              </a:ext>
            </a:extLst>
          </p:cNvPr>
          <p:cNvSpPr>
            <a:spLocks noGrp="1"/>
          </p:cNvSpPr>
          <p:nvPr>
            <p:ph type="dt" sz="half" idx="10"/>
          </p:nvPr>
        </p:nvSpPr>
        <p:spPr/>
        <p:txBody>
          <a:bodyPr/>
          <a:lstStyle/>
          <a:p>
            <a:fld id="{886473A9-DFEC-4D9C-8BC8-0184B01D59E8}" type="datetimeFigureOut">
              <a:rPr lang="en-GB" smtClean="0"/>
              <a:t>18/04/2024</a:t>
            </a:fld>
            <a:endParaRPr lang="en-GB"/>
          </a:p>
        </p:txBody>
      </p:sp>
      <p:sp>
        <p:nvSpPr>
          <p:cNvPr id="5" name="Footer Placeholder 4">
            <a:extLst>
              <a:ext uri="{FF2B5EF4-FFF2-40B4-BE49-F238E27FC236}">
                <a16:creationId xmlns:a16="http://schemas.microsoft.com/office/drawing/2014/main" id="{0562D6B8-9764-939C-55F7-7FF74B0ED0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505AB2-103B-8456-52F1-E2271825245C}"/>
              </a:ext>
            </a:extLst>
          </p:cNvPr>
          <p:cNvSpPr>
            <a:spLocks noGrp="1"/>
          </p:cNvSpPr>
          <p:nvPr>
            <p:ph type="sldNum" sz="quarter" idx="12"/>
          </p:nvPr>
        </p:nvSpPr>
        <p:spPr/>
        <p:txBody>
          <a:bodyPr/>
          <a:lstStyle/>
          <a:p>
            <a:fld id="{C56AB9F1-3D01-4FE4-9BEA-FD18D26162CE}" type="slidenum">
              <a:rPr lang="en-GB" smtClean="0"/>
              <a:t>‹#›</a:t>
            </a:fld>
            <a:endParaRPr lang="en-GB"/>
          </a:p>
        </p:txBody>
      </p:sp>
    </p:spTree>
    <p:extLst>
      <p:ext uri="{BB962C8B-B14F-4D97-AF65-F5344CB8AC3E}">
        <p14:creationId xmlns:p14="http://schemas.microsoft.com/office/powerpoint/2010/main" val="57519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32856-1887-0BD3-72CE-6BD5C8095B21}"/>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A16B6F07-DA3B-8AB8-A94D-B9D8BA266B1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4721824-BCC5-A583-214B-43EAC947479F}"/>
              </a:ext>
            </a:extLst>
          </p:cNvPr>
          <p:cNvSpPr>
            <a:spLocks noGrp="1"/>
          </p:cNvSpPr>
          <p:nvPr>
            <p:ph type="dt" sz="half" idx="10"/>
          </p:nvPr>
        </p:nvSpPr>
        <p:spPr/>
        <p:txBody>
          <a:bodyPr/>
          <a:lstStyle/>
          <a:p>
            <a:fld id="{886473A9-DFEC-4D9C-8BC8-0184B01D59E8}" type="datetimeFigureOut">
              <a:rPr lang="en-GB" smtClean="0"/>
              <a:t>18/04/2024</a:t>
            </a:fld>
            <a:endParaRPr lang="en-GB"/>
          </a:p>
        </p:txBody>
      </p:sp>
      <p:sp>
        <p:nvSpPr>
          <p:cNvPr id="5" name="Footer Placeholder 4">
            <a:extLst>
              <a:ext uri="{FF2B5EF4-FFF2-40B4-BE49-F238E27FC236}">
                <a16:creationId xmlns:a16="http://schemas.microsoft.com/office/drawing/2014/main" id="{F66522AD-3B0D-52E9-4F5B-3B9496497F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A2321B-BE9F-BA23-5BAE-F7FF940C2352}"/>
              </a:ext>
            </a:extLst>
          </p:cNvPr>
          <p:cNvSpPr>
            <a:spLocks noGrp="1"/>
          </p:cNvSpPr>
          <p:nvPr>
            <p:ph type="sldNum" sz="quarter" idx="12"/>
          </p:nvPr>
        </p:nvSpPr>
        <p:spPr/>
        <p:txBody>
          <a:bodyPr/>
          <a:lstStyle/>
          <a:p>
            <a:fld id="{C56AB9F1-3D01-4FE4-9BEA-FD18D26162CE}" type="slidenum">
              <a:rPr lang="en-GB" smtClean="0"/>
              <a:t>‹#›</a:t>
            </a:fld>
            <a:endParaRPr lang="en-GB"/>
          </a:p>
        </p:txBody>
      </p:sp>
    </p:spTree>
    <p:extLst>
      <p:ext uri="{BB962C8B-B14F-4D97-AF65-F5344CB8AC3E}">
        <p14:creationId xmlns:p14="http://schemas.microsoft.com/office/powerpoint/2010/main" val="296289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A1CA1-8D10-7EB2-5DC8-5D87335388C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C9B2696-CEAE-8330-5932-16C33ACED89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E57EAB8-5DD0-7B74-2D0A-F3B5CD3CB0B3}"/>
              </a:ext>
            </a:extLst>
          </p:cNvPr>
          <p:cNvSpPr>
            <a:spLocks noGrp="1"/>
          </p:cNvSpPr>
          <p:nvPr>
            <p:ph type="dt" sz="half" idx="10"/>
          </p:nvPr>
        </p:nvSpPr>
        <p:spPr/>
        <p:txBody>
          <a:bodyPr/>
          <a:lstStyle/>
          <a:p>
            <a:fld id="{886473A9-DFEC-4D9C-8BC8-0184B01D59E8}" type="datetimeFigureOut">
              <a:rPr lang="en-GB" smtClean="0"/>
              <a:t>18/04/2024</a:t>
            </a:fld>
            <a:endParaRPr lang="en-GB"/>
          </a:p>
        </p:txBody>
      </p:sp>
      <p:sp>
        <p:nvSpPr>
          <p:cNvPr id="5" name="Footer Placeholder 4">
            <a:extLst>
              <a:ext uri="{FF2B5EF4-FFF2-40B4-BE49-F238E27FC236}">
                <a16:creationId xmlns:a16="http://schemas.microsoft.com/office/drawing/2014/main" id="{B4FC4821-B20A-39C0-C709-104430D382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771AB1-96C7-4BCD-017A-43A36DC476FC}"/>
              </a:ext>
            </a:extLst>
          </p:cNvPr>
          <p:cNvSpPr>
            <a:spLocks noGrp="1"/>
          </p:cNvSpPr>
          <p:nvPr>
            <p:ph type="sldNum" sz="quarter" idx="12"/>
          </p:nvPr>
        </p:nvSpPr>
        <p:spPr/>
        <p:txBody>
          <a:bodyPr/>
          <a:lstStyle/>
          <a:p>
            <a:fld id="{C56AB9F1-3D01-4FE4-9BEA-FD18D26162CE}" type="slidenum">
              <a:rPr lang="en-GB" smtClean="0"/>
              <a:t>‹#›</a:t>
            </a:fld>
            <a:endParaRPr lang="en-GB"/>
          </a:p>
        </p:txBody>
      </p:sp>
    </p:spTree>
    <p:extLst>
      <p:ext uri="{BB962C8B-B14F-4D97-AF65-F5344CB8AC3E}">
        <p14:creationId xmlns:p14="http://schemas.microsoft.com/office/powerpoint/2010/main" val="1311978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B7D18-AF81-F2B8-CF1B-172088D93F6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B405FA9E-7B8E-48B0-D84A-505318BBCF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3B380E7-D76E-E248-BE97-6CDA77CCA927}"/>
              </a:ext>
            </a:extLst>
          </p:cNvPr>
          <p:cNvSpPr>
            <a:spLocks noGrp="1"/>
          </p:cNvSpPr>
          <p:nvPr>
            <p:ph type="dt" sz="half" idx="10"/>
          </p:nvPr>
        </p:nvSpPr>
        <p:spPr/>
        <p:txBody>
          <a:bodyPr/>
          <a:lstStyle/>
          <a:p>
            <a:fld id="{886473A9-DFEC-4D9C-8BC8-0184B01D59E8}" type="datetimeFigureOut">
              <a:rPr lang="en-GB" smtClean="0"/>
              <a:t>18/04/2024</a:t>
            </a:fld>
            <a:endParaRPr lang="en-GB"/>
          </a:p>
        </p:txBody>
      </p:sp>
      <p:sp>
        <p:nvSpPr>
          <p:cNvPr id="5" name="Footer Placeholder 4">
            <a:extLst>
              <a:ext uri="{FF2B5EF4-FFF2-40B4-BE49-F238E27FC236}">
                <a16:creationId xmlns:a16="http://schemas.microsoft.com/office/drawing/2014/main" id="{4DA0B2DE-7338-302A-5225-E4693D23EE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650AED-8EF7-8AB0-DEC6-719D76866EA6}"/>
              </a:ext>
            </a:extLst>
          </p:cNvPr>
          <p:cNvSpPr>
            <a:spLocks noGrp="1"/>
          </p:cNvSpPr>
          <p:nvPr>
            <p:ph type="sldNum" sz="quarter" idx="12"/>
          </p:nvPr>
        </p:nvSpPr>
        <p:spPr/>
        <p:txBody>
          <a:bodyPr/>
          <a:lstStyle/>
          <a:p>
            <a:fld id="{C56AB9F1-3D01-4FE4-9BEA-FD18D26162CE}" type="slidenum">
              <a:rPr lang="en-GB" smtClean="0"/>
              <a:t>‹#›</a:t>
            </a:fld>
            <a:endParaRPr lang="en-GB"/>
          </a:p>
        </p:txBody>
      </p:sp>
    </p:spTree>
    <p:extLst>
      <p:ext uri="{BB962C8B-B14F-4D97-AF65-F5344CB8AC3E}">
        <p14:creationId xmlns:p14="http://schemas.microsoft.com/office/powerpoint/2010/main" val="2108831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BC9E4-A58B-1BB5-1162-261CF4583A0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5008CC6-5E5E-7821-B39C-73B76074E7C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B0CA49B-42F9-063F-03A1-6DFA329A8E4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39BA987E-0773-E7E9-32D2-D558DC7B3805}"/>
              </a:ext>
            </a:extLst>
          </p:cNvPr>
          <p:cNvSpPr>
            <a:spLocks noGrp="1"/>
          </p:cNvSpPr>
          <p:nvPr>
            <p:ph type="dt" sz="half" idx="10"/>
          </p:nvPr>
        </p:nvSpPr>
        <p:spPr/>
        <p:txBody>
          <a:bodyPr/>
          <a:lstStyle/>
          <a:p>
            <a:fld id="{886473A9-DFEC-4D9C-8BC8-0184B01D59E8}" type="datetimeFigureOut">
              <a:rPr lang="en-GB" smtClean="0"/>
              <a:t>18/04/2024</a:t>
            </a:fld>
            <a:endParaRPr lang="en-GB"/>
          </a:p>
        </p:txBody>
      </p:sp>
      <p:sp>
        <p:nvSpPr>
          <p:cNvPr id="6" name="Footer Placeholder 5">
            <a:extLst>
              <a:ext uri="{FF2B5EF4-FFF2-40B4-BE49-F238E27FC236}">
                <a16:creationId xmlns:a16="http://schemas.microsoft.com/office/drawing/2014/main" id="{BCC72634-284E-693B-4237-56BFDA89D5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BD559E-A570-1DE1-64D5-66B10C0D99B5}"/>
              </a:ext>
            </a:extLst>
          </p:cNvPr>
          <p:cNvSpPr>
            <a:spLocks noGrp="1"/>
          </p:cNvSpPr>
          <p:nvPr>
            <p:ph type="sldNum" sz="quarter" idx="12"/>
          </p:nvPr>
        </p:nvSpPr>
        <p:spPr/>
        <p:txBody>
          <a:bodyPr/>
          <a:lstStyle/>
          <a:p>
            <a:fld id="{C56AB9F1-3D01-4FE4-9BEA-FD18D26162CE}" type="slidenum">
              <a:rPr lang="en-GB" smtClean="0"/>
              <a:t>‹#›</a:t>
            </a:fld>
            <a:endParaRPr lang="en-GB"/>
          </a:p>
        </p:txBody>
      </p:sp>
    </p:spTree>
    <p:extLst>
      <p:ext uri="{BB962C8B-B14F-4D97-AF65-F5344CB8AC3E}">
        <p14:creationId xmlns:p14="http://schemas.microsoft.com/office/powerpoint/2010/main" val="371387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AABA-ED78-8D39-A437-B84DDCE23616}"/>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819F16BD-A974-ED24-FB14-628C81F333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1ADADFB-9A3E-431B-BA25-019D1F81456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F991B74-AAE7-8CC1-17B8-8FB81549D7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8B3AE96-E73C-37A2-CA26-C586F268CDE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1F9D9E6-3C93-5E7A-C8EC-4B6CDDC23915}"/>
              </a:ext>
            </a:extLst>
          </p:cNvPr>
          <p:cNvSpPr>
            <a:spLocks noGrp="1"/>
          </p:cNvSpPr>
          <p:nvPr>
            <p:ph type="dt" sz="half" idx="10"/>
          </p:nvPr>
        </p:nvSpPr>
        <p:spPr/>
        <p:txBody>
          <a:bodyPr/>
          <a:lstStyle/>
          <a:p>
            <a:fld id="{886473A9-DFEC-4D9C-8BC8-0184B01D59E8}" type="datetimeFigureOut">
              <a:rPr lang="en-GB" smtClean="0"/>
              <a:t>18/04/2024</a:t>
            </a:fld>
            <a:endParaRPr lang="en-GB"/>
          </a:p>
        </p:txBody>
      </p:sp>
      <p:sp>
        <p:nvSpPr>
          <p:cNvPr id="8" name="Footer Placeholder 7">
            <a:extLst>
              <a:ext uri="{FF2B5EF4-FFF2-40B4-BE49-F238E27FC236}">
                <a16:creationId xmlns:a16="http://schemas.microsoft.com/office/drawing/2014/main" id="{9BEA5F66-F361-D9EF-CD58-2C2F435B2A6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91D2ECD-02B8-2B46-4FFA-07FBB388E4E5}"/>
              </a:ext>
            </a:extLst>
          </p:cNvPr>
          <p:cNvSpPr>
            <a:spLocks noGrp="1"/>
          </p:cNvSpPr>
          <p:nvPr>
            <p:ph type="sldNum" sz="quarter" idx="12"/>
          </p:nvPr>
        </p:nvSpPr>
        <p:spPr/>
        <p:txBody>
          <a:bodyPr/>
          <a:lstStyle/>
          <a:p>
            <a:fld id="{C56AB9F1-3D01-4FE4-9BEA-FD18D26162CE}" type="slidenum">
              <a:rPr lang="en-GB" smtClean="0"/>
              <a:t>‹#›</a:t>
            </a:fld>
            <a:endParaRPr lang="en-GB"/>
          </a:p>
        </p:txBody>
      </p:sp>
    </p:spTree>
    <p:extLst>
      <p:ext uri="{BB962C8B-B14F-4D97-AF65-F5344CB8AC3E}">
        <p14:creationId xmlns:p14="http://schemas.microsoft.com/office/powerpoint/2010/main" val="3045184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7BCF6-92B7-8544-1946-18D40381764C}"/>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58E8871D-43F0-CB22-0CE1-4AEDDA5D1462}"/>
              </a:ext>
            </a:extLst>
          </p:cNvPr>
          <p:cNvSpPr>
            <a:spLocks noGrp="1"/>
          </p:cNvSpPr>
          <p:nvPr>
            <p:ph type="dt" sz="half" idx="10"/>
          </p:nvPr>
        </p:nvSpPr>
        <p:spPr/>
        <p:txBody>
          <a:bodyPr/>
          <a:lstStyle/>
          <a:p>
            <a:fld id="{886473A9-DFEC-4D9C-8BC8-0184B01D59E8}" type="datetimeFigureOut">
              <a:rPr lang="en-GB" smtClean="0"/>
              <a:t>18/04/2024</a:t>
            </a:fld>
            <a:endParaRPr lang="en-GB"/>
          </a:p>
        </p:txBody>
      </p:sp>
      <p:sp>
        <p:nvSpPr>
          <p:cNvPr id="4" name="Footer Placeholder 3">
            <a:extLst>
              <a:ext uri="{FF2B5EF4-FFF2-40B4-BE49-F238E27FC236}">
                <a16:creationId xmlns:a16="http://schemas.microsoft.com/office/drawing/2014/main" id="{D8D7C0CB-FEBE-AB53-6DDD-1B5677798BF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E4210F8-2E19-4B31-DDD8-C3508B0B02A3}"/>
              </a:ext>
            </a:extLst>
          </p:cNvPr>
          <p:cNvSpPr>
            <a:spLocks noGrp="1"/>
          </p:cNvSpPr>
          <p:nvPr>
            <p:ph type="sldNum" sz="quarter" idx="12"/>
          </p:nvPr>
        </p:nvSpPr>
        <p:spPr/>
        <p:txBody>
          <a:bodyPr/>
          <a:lstStyle/>
          <a:p>
            <a:fld id="{C56AB9F1-3D01-4FE4-9BEA-FD18D26162CE}" type="slidenum">
              <a:rPr lang="en-GB" smtClean="0"/>
              <a:t>‹#›</a:t>
            </a:fld>
            <a:endParaRPr lang="en-GB"/>
          </a:p>
        </p:txBody>
      </p:sp>
    </p:spTree>
    <p:extLst>
      <p:ext uri="{BB962C8B-B14F-4D97-AF65-F5344CB8AC3E}">
        <p14:creationId xmlns:p14="http://schemas.microsoft.com/office/powerpoint/2010/main" val="908719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F6A15C-E347-AEB4-4190-C79AB9AE683C}"/>
              </a:ext>
            </a:extLst>
          </p:cNvPr>
          <p:cNvSpPr>
            <a:spLocks noGrp="1"/>
          </p:cNvSpPr>
          <p:nvPr>
            <p:ph type="dt" sz="half" idx="10"/>
          </p:nvPr>
        </p:nvSpPr>
        <p:spPr/>
        <p:txBody>
          <a:bodyPr/>
          <a:lstStyle/>
          <a:p>
            <a:fld id="{886473A9-DFEC-4D9C-8BC8-0184B01D59E8}" type="datetimeFigureOut">
              <a:rPr lang="en-GB" smtClean="0"/>
              <a:t>18/04/2024</a:t>
            </a:fld>
            <a:endParaRPr lang="en-GB"/>
          </a:p>
        </p:txBody>
      </p:sp>
      <p:sp>
        <p:nvSpPr>
          <p:cNvPr id="3" name="Footer Placeholder 2">
            <a:extLst>
              <a:ext uri="{FF2B5EF4-FFF2-40B4-BE49-F238E27FC236}">
                <a16:creationId xmlns:a16="http://schemas.microsoft.com/office/drawing/2014/main" id="{B3A84842-A4A6-21DF-C99C-18A90C8568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762404F-4567-2595-FDA2-BF57C00A74CE}"/>
              </a:ext>
            </a:extLst>
          </p:cNvPr>
          <p:cNvSpPr>
            <a:spLocks noGrp="1"/>
          </p:cNvSpPr>
          <p:nvPr>
            <p:ph type="sldNum" sz="quarter" idx="12"/>
          </p:nvPr>
        </p:nvSpPr>
        <p:spPr/>
        <p:txBody>
          <a:bodyPr/>
          <a:lstStyle/>
          <a:p>
            <a:fld id="{C56AB9F1-3D01-4FE4-9BEA-FD18D26162CE}" type="slidenum">
              <a:rPr lang="en-GB" smtClean="0"/>
              <a:t>‹#›</a:t>
            </a:fld>
            <a:endParaRPr lang="en-GB"/>
          </a:p>
        </p:txBody>
      </p:sp>
    </p:spTree>
    <p:extLst>
      <p:ext uri="{BB962C8B-B14F-4D97-AF65-F5344CB8AC3E}">
        <p14:creationId xmlns:p14="http://schemas.microsoft.com/office/powerpoint/2010/main" val="2846142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E7620-D34D-2753-0BE3-749696C7787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4898F0F5-C897-48FA-8FAE-DC18019D8A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C5DB460-B022-1690-BD99-B7A4EB9A14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A95B91C-08B0-5B91-323F-A5354A9C7E76}"/>
              </a:ext>
            </a:extLst>
          </p:cNvPr>
          <p:cNvSpPr>
            <a:spLocks noGrp="1"/>
          </p:cNvSpPr>
          <p:nvPr>
            <p:ph type="dt" sz="half" idx="10"/>
          </p:nvPr>
        </p:nvSpPr>
        <p:spPr/>
        <p:txBody>
          <a:bodyPr/>
          <a:lstStyle/>
          <a:p>
            <a:fld id="{886473A9-DFEC-4D9C-8BC8-0184B01D59E8}" type="datetimeFigureOut">
              <a:rPr lang="en-GB" smtClean="0"/>
              <a:t>18/04/2024</a:t>
            </a:fld>
            <a:endParaRPr lang="en-GB"/>
          </a:p>
        </p:txBody>
      </p:sp>
      <p:sp>
        <p:nvSpPr>
          <p:cNvPr id="6" name="Footer Placeholder 5">
            <a:extLst>
              <a:ext uri="{FF2B5EF4-FFF2-40B4-BE49-F238E27FC236}">
                <a16:creationId xmlns:a16="http://schemas.microsoft.com/office/drawing/2014/main" id="{4E83F123-703F-FDA8-0422-98FFBAE266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5C8153-CA71-F14A-2442-08348246768A}"/>
              </a:ext>
            </a:extLst>
          </p:cNvPr>
          <p:cNvSpPr>
            <a:spLocks noGrp="1"/>
          </p:cNvSpPr>
          <p:nvPr>
            <p:ph type="sldNum" sz="quarter" idx="12"/>
          </p:nvPr>
        </p:nvSpPr>
        <p:spPr/>
        <p:txBody>
          <a:bodyPr/>
          <a:lstStyle/>
          <a:p>
            <a:fld id="{C56AB9F1-3D01-4FE4-9BEA-FD18D26162CE}" type="slidenum">
              <a:rPr lang="en-GB" smtClean="0"/>
              <a:t>‹#›</a:t>
            </a:fld>
            <a:endParaRPr lang="en-GB"/>
          </a:p>
        </p:txBody>
      </p:sp>
    </p:spTree>
    <p:extLst>
      <p:ext uri="{BB962C8B-B14F-4D97-AF65-F5344CB8AC3E}">
        <p14:creationId xmlns:p14="http://schemas.microsoft.com/office/powerpoint/2010/main" val="943722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BF7B0-87B3-110A-8373-8421DAA3F80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FDCB052-3AC8-D75B-AD76-EBCC7AAD3C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2125ECF-45B1-C22F-404B-2F24B056F9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FD0EDA8-C4E1-48DC-1F04-D6029CCE9A2C}"/>
              </a:ext>
            </a:extLst>
          </p:cNvPr>
          <p:cNvSpPr>
            <a:spLocks noGrp="1"/>
          </p:cNvSpPr>
          <p:nvPr>
            <p:ph type="dt" sz="half" idx="10"/>
          </p:nvPr>
        </p:nvSpPr>
        <p:spPr/>
        <p:txBody>
          <a:bodyPr/>
          <a:lstStyle/>
          <a:p>
            <a:fld id="{886473A9-DFEC-4D9C-8BC8-0184B01D59E8}" type="datetimeFigureOut">
              <a:rPr lang="en-GB" smtClean="0"/>
              <a:t>18/04/2024</a:t>
            </a:fld>
            <a:endParaRPr lang="en-GB"/>
          </a:p>
        </p:txBody>
      </p:sp>
      <p:sp>
        <p:nvSpPr>
          <p:cNvPr id="6" name="Footer Placeholder 5">
            <a:extLst>
              <a:ext uri="{FF2B5EF4-FFF2-40B4-BE49-F238E27FC236}">
                <a16:creationId xmlns:a16="http://schemas.microsoft.com/office/drawing/2014/main" id="{2E164F39-D6F6-FE69-68AD-E86B930A87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5B8699-3800-F122-71EC-A4154D6F7070}"/>
              </a:ext>
            </a:extLst>
          </p:cNvPr>
          <p:cNvSpPr>
            <a:spLocks noGrp="1"/>
          </p:cNvSpPr>
          <p:nvPr>
            <p:ph type="sldNum" sz="quarter" idx="12"/>
          </p:nvPr>
        </p:nvSpPr>
        <p:spPr/>
        <p:txBody>
          <a:bodyPr/>
          <a:lstStyle/>
          <a:p>
            <a:fld id="{C56AB9F1-3D01-4FE4-9BEA-FD18D26162CE}" type="slidenum">
              <a:rPr lang="en-GB" smtClean="0"/>
              <a:t>‹#›</a:t>
            </a:fld>
            <a:endParaRPr lang="en-GB"/>
          </a:p>
        </p:txBody>
      </p:sp>
    </p:spTree>
    <p:extLst>
      <p:ext uri="{BB962C8B-B14F-4D97-AF65-F5344CB8AC3E}">
        <p14:creationId xmlns:p14="http://schemas.microsoft.com/office/powerpoint/2010/main" val="3996651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19F341-4429-2487-1F22-8D7B9F2B54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6019887F-2E72-7003-40E8-C366B229CB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9BC94CA-0F7B-934B-E8CA-1FC638EDF2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6473A9-DFEC-4D9C-8BC8-0184B01D59E8}" type="datetimeFigureOut">
              <a:rPr lang="en-GB" smtClean="0"/>
              <a:t>18/04/2024</a:t>
            </a:fld>
            <a:endParaRPr lang="en-GB"/>
          </a:p>
        </p:txBody>
      </p:sp>
      <p:sp>
        <p:nvSpPr>
          <p:cNvPr id="5" name="Footer Placeholder 4">
            <a:extLst>
              <a:ext uri="{FF2B5EF4-FFF2-40B4-BE49-F238E27FC236}">
                <a16:creationId xmlns:a16="http://schemas.microsoft.com/office/drawing/2014/main" id="{9CD3CD5B-32AF-6E47-3C63-3C327123A0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B417F44-F332-52EF-B640-491183CC06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6AB9F1-3D01-4FE4-9BEA-FD18D26162CE}" type="slidenum">
              <a:rPr lang="en-GB" smtClean="0"/>
              <a:t>‹#›</a:t>
            </a:fld>
            <a:endParaRPr lang="en-GB"/>
          </a:p>
        </p:txBody>
      </p:sp>
    </p:spTree>
    <p:extLst>
      <p:ext uri="{BB962C8B-B14F-4D97-AF65-F5344CB8AC3E}">
        <p14:creationId xmlns:p14="http://schemas.microsoft.com/office/powerpoint/2010/main" val="213219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A0E6679-3FE7-6CA7-C73F-F7EDD469A588}"/>
              </a:ext>
            </a:extLst>
          </p:cNvPr>
          <p:cNvSpPr>
            <a:spLocks noGrp="1"/>
          </p:cNvSpPr>
          <p:nvPr>
            <p:ph type="ctrTitle"/>
          </p:nvPr>
        </p:nvSpPr>
        <p:spPr>
          <a:xfrm>
            <a:off x="1314824" y="735106"/>
            <a:ext cx="10053763" cy="2928470"/>
          </a:xfrm>
        </p:spPr>
        <p:txBody>
          <a:bodyPr anchor="b">
            <a:normAutofit/>
          </a:bodyPr>
          <a:lstStyle/>
          <a:p>
            <a:pPr algn="l"/>
            <a:r>
              <a:rPr lang="en-GB" sz="4800">
                <a:solidFill>
                  <a:srgbClr val="FFFFFF"/>
                </a:solidFill>
              </a:rPr>
              <a:t>“Blue on Blue” Litigation:</a:t>
            </a:r>
            <a:br>
              <a:rPr lang="en-GB" sz="4800">
                <a:solidFill>
                  <a:srgbClr val="FFFFFF"/>
                </a:solidFill>
              </a:rPr>
            </a:br>
            <a:r>
              <a:rPr lang="en-GB" sz="4800">
                <a:solidFill>
                  <a:srgbClr val="FFFFFF"/>
                </a:solidFill>
              </a:rPr>
              <a:t>When the Funder and the Funded Fall Out</a:t>
            </a:r>
          </a:p>
        </p:txBody>
      </p:sp>
      <p:sp>
        <p:nvSpPr>
          <p:cNvPr id="3" name="Subtitle 2">
            <a:extLst>
              <a:ext uri="{FF2B5EF4-FFF2-40B4-BE49-F238E27FC236}">
                <a16:creationId xmlns:a16="http://schemas.microsoft.com/office/drawing/2014/main" id="{4A0BCA90-BFED-6702-5E06-FB42EDEACC69}"/>
              </a:ext>
            </a:extLst>
          </p:cNvPr>
          <p:cNvSpPr>
            <a:spLocks noGrp="1"/>
          </p:cNvSpPr>
          <p:nvPr>
            <p:ph type="subTitle" idx="1"/>
          </p:nvPr>
        </p:nvSpPr>
        <p:spPr>
          <a:xfrm>
            <a:off x="1350682" y="4870824"/>
            <a:ext cx="10005951" cy="1458258"/>
          </a:xfrm>
        </p:spPr>
        <p:txBody>
          <a:bodyPr anchor="ctr">
            <a:normAutofit/>
          </a:bodyPr>
          <a:lstStyle/>
          <a:p>
            <a:pPr algn="l"/>
            <a:r>
              <a:rPr lang="en-GB" dirty="0"/>
              <a:t>David Foxton</a:t>
            </a:r>
          </a:p>
          <a:p>
            <a:pPr algn="l"/>
            <a:r>
              <a:rPr lang="en-GB" dirty="0"/>
              <a:t>LSLA Talk: 11 April 2024</a:t>
            </a:r>
          </a:p>
        </p:txBody>
      </p:sp>
    </p:spTree>
    <p:extLst>
      <p:ext uri="{BB962C8B-B14F-4D97-AF65-F5344CB8AC3E}">
        <p14:creationId xmlns:p14="http://schemas.microsoft.com/office/powerpoint/2010/main" val="2480103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7FE9FE-0C40-B600-BD0F-09DE38B8C60C}"/>
              </a:ext>
            </a:extLst>
          </p:cNvPr>
          <p:cNvSpPr>
            <a:spLocks noGrp="1"/>
          </p:cNvSpPr>
          <p:nvPr>
            <p:ph type="title"/>
          </p:nvPr>
        </p:nvSpPr>
        <p:spPr>
          <a:xfrm>
            <a:off x="838200" y="365125"/>
            <a:ext cx="10515600" cy="1325563"/>
          </a:xfrm>
        </p:spPr>
        <p:txBody>
          <a:bodyPr>
            <a:normAutofit/>
          </a:bodyPr>
          <a:lstStyle/>
          <a:p>
            <a:r>
              <a:rPr lang="en-GB" sz="4600" dirty="0"/>
              <a:t>When the Approved Budget is Not Enough</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3FE5EF-1756-147A-9178-17E341646FFA}"/>
              </a:ext>
            </a:extLst>
          </p:cNvPr>
          <p:cNvSpPr>
            <a:spLocks noGrp="1"/>
          </p:cNvSpPr>
          <p:nvPr>
            <p:ph idx="1"/>
          </p:nvPr>
        </p:nvSpPr>
        <p:spPr>
          <a:xfrm>
            <a:off x="838200" y="1929384"/>
            <a:ext cx="10515600" cy="4251960"/>
          </a:xfrm>
        </p:spPr>
        <p:txBody>
          <a:bodyPr>
            <a:normAutofit/>
          </a:bodyPr>
          <a:lstStyle/>
          <a:p>
            <a:pPr marL="0" indent="0">
              <a:buNone/>
            </a:pPr>
            <a:r>
              <a:rPr lang="en-GB" sz="2200" dirty="0">
                <a:latin typeface="Times New Roman" panose="02020603050405020304" pitchFamily="18" charset="0"/>
                <a:cs typeface="Times New Roman" panose="02020603050405020304" pitchFamily="18" charset="0"/>
              </a:rPr>
              <a:t>Can the funder bring a non-contractual claim?</a:t>
            </a:r>
          </a:p>
          <a:p>
            <a:pPr marL="450215"/>
            <a:r>
              <a:rPr lang="en-GB" sz="2200" i="1" kern="0" dirty="0">
                <a:effectLst/>
                <a:latin typeface="Times New Roman" panose="02020603050405020304" pitchFamily="18" charset="0"/>
                <a:ea typeface="Times New Roman" panose="02020603050405020304" pitchFamily="18" charset="0"/>
              </a:rPr>
              <a:t>Harbour Fund III LP v Kazakhstan </a:t>
            </a:r>
            <a:r>
              <a:rPr lang="en-GB" sz="2200" i="1" kern="0" dirty="0" err="1">
                <a:effectLst/>
                <a:latin typeface="Times New Roman" panose="02020603050405020304" pitchFamily="18" charset="0"/>
                <a:ea typeface="Times New Roman" panose="02020603050405020304" pitchFamily="18" charset="0"/>
              </a:rPr>
              <a:t>Kagazy</a:t>
            </a:r>
            <a:r>
              <a:rPr lang="en-GB" sz="2200" i="1" kern="0" dirty="0">
                <a:effectLst/>
                <a:latin typeface="Times New Roman" panose="02020603050405020304" pitchFamily="18" charset="0"/>
                <a:ea typeface="Times New Roman" panose="02020603050405020304" pitchFamily="18" charset="0"/>
              </a:rPr>
              <a:t> Plc </a:t>
            </a:r>
            <a:r>
              <a:rPr lang="en-GB" sz="2200" kern="0" dirty="0">
                <a:effectLst/>
                <a:latin typeface="Times New Roman" panose="02020603050405020304" pitchFamily="18" charset="0"/>
                <a:ea typeface="Times New Roman" panose="02020603050405020304" pitchFamily="18" charset="0"/>
              </a:rPr>
              <a:t>[2021] EWHC 1128 (Comm): claim in unjust enrichment failed</a:t>
            </a:r>
          </a:p>
          <a:p>
            <a:pPr marL="450215"/>
            <a:r>
              <a:rPr lang="en-GB" sz="2200" i="1" dirty="0">
                <a:effectLst/>
                <a:latin typeface="Times New Roman" panose="02020603050405020304" pitchFamily="18" charset="0"/>
                <a:ea typeface="Times New Roman" panose="02020603050405020304" pitchFamily="18" charset="0"/>
              </a:rPr>
              <a:t>Edinburgh and District Tramways Ltd v Courtenay </a:t>
            </a:r>
            <a:r>
              <a:rPr lang="en-GB" sz="2200" dirty="0">
                <a:effectLst/>
                <a:latin typeface="Times New Roman" panose="02020603050405020304" pitchFamily="18" charset="0"/>
                <a:ea typeface="Times New Roman" panose="02020603050405020304" pitchFamily="18" charset="0"/>
              </a:rPr>
              <a:t>1909 SC 99, 105.</a:t>
            </a:r>
          </a:p>
          <a:p>
            <a:pPr marL="447675" indent="0">
              <a:buNone/>
            </a:pPr>
            <a:r>
              <a:rPr lang="en-GB" sz="2200" dirty="0">
                <a:effectLst/>
                <a:latin typeface="Times New Roman" panose="02020603050405020304" pitchFamily="18" charset="0"/>
                <a:ea typeface="Times New Roman" panose="02020603050405020304" pitchFamily="18" charset="0"/>
              </a:rPr>
              <a:t>“One man heats his house and nis neighbours gets a great deal of benefit. It is absurd to suppose that the person who has heated his house can go to his neighbour and say – ‘Give me so much for my coal bill because you have been warned by what I had done, and I did not intend to give you a present of it.”</a:t>
            </a:r>
          </a:p>
          <a:p>
            <a:r>
              <a:rPr lang="en-GB" sz="2200" dirty="0">
                <a:effectLst/>
                <a:latin typeface="Times New Roman" panose="02020603050405020304" pitchFamily="18" charset="0"/>
                <a:ea typeface="Times New Roman" panose="02020603050405020304" pitchFamily="18" charset="0"/>
              </a:rPr>
              <a:t> </a:t>
            </a:r>
            <a:r>
              <a:rPr lang="en-GB" sz="2200" i="1" kern="0" dirty="0" err="1">
                <a:effectLst/>
                <a:latin typeface="Times New Roman" panose="02020603050405020304" pitchFamily="18" charset="0"/>
                <a:ea typeface="Times New Roman" panose="02020603050405020304" pitchFamily="18" charset="0"/>
              </a:rPr>
              <a:t>Falcke</a:t>
            </a:r>
            <a:r>
              <a:rPr lang="en-GB" sz="2200" i="1" kern="0" dirty="0">
                <a:effectLst/>
                <a:latin typeface="Times New Roman" panose="02020603050405020304" pitchFamily="18" charset="0"/>
                <a:ea typeface="Times New Roman" panose="02020603050405020304" pitchFamily="18" charset="0"/>
              </a:rPr>
              <a:t> v Scottish Imperial Insurance Co </a:t>
            </a:r>
            <a:r>
              <a:rPr lang="en-GB" sz="2200" kern="0" dirty="0">
                <a:effectLst/>
                <a:latin typeface="Times New Roman" panose="02020603050405020304" pitchFamily="18" charset="0"/>
                <a:ea typeface="Times New Roman" panose="02020603050405020304" pitchFamily="18" charset="0"/>
              </a:rPr>
              <a:t>(1886) 24 Ch D 234, 248</a:t>
            </a:r>
          </a:p>
          <a:p>
            <a:pPr marL="447675" indent="0">
              <a:buNone/>
            </a:pPr>
            <a:r>
              <a:rPr lang="en-GB" sz="2200" kern="0" dirty="0">
                <a:latin typeface="Times New Roman" panose="02020603050405020304" pitchFamily="18" charset="0"/>
                <a:ea typeface="Times New Roman" panose="02020603050405020304" pitchFamily="18" charset="0"/>
              </a:rPr>
              <a:t>“</a:t>
            </a:r>
            <a:r>
              <a:rPr lang="en-GB" sz="2200" kern="0" dirty="0">
                <a:effectLst/>
                <a:latin typeface="Times New Roman" panose="02020603050405020304" pitchFamily="18" charset="0"/>
                <a:ea typeface="Times New Roman" panose="02020603050405020304" pitchFamily="18" charset="0"/>
              </a:rPr>
              <a:t>liabilities are not to be forced upon people behind their backs any more than you can confer a benefit on a man against his will”.</a:t>
            </a:r>
            <a:endParaRPr lang="en-GB" sz="2200" dirty="0">
              <a:effectLst/>
              <a:latin typeface="Times New Roman" panose="02020603050405020304" pitchFamily="18" charset="0"/>
              <a:ea typeface="Times New Roman" panose="02020603050405020304" pitchFamily="18" charset="0"/>
            </a:endParaRPr>
          </a:p>
          <a:p>
            <a:endParaRPr lang="en-GB" sz="2200" dirty="0"/>
          </a:p>
        </p:txBody>
      </p:sp>
    </p:spTree>
    <p:extLst>
      <p:ext uri="{BB962C8B-B14F-4D97-AF65-F5344CB8AC3E}">
        <p14:creationId xmlns:p14="http://schemas.microsoft.com/office/powerpoint/2010/main" val="114319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93" name="Rectangle 3092">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9BC985B-6522-CD20-3556-2C8EFA4C90F2}"/>
              </a:ext>
            </a:extLst>
          </p:cNvPr>
          <p:cNvSpPr>
            <a:spLocks noGrp="1"/>
          </p:cNvSpPr>
          <p:nvPr>
            <p:ph type="title"/>
          </p:nvPr>
        </p:nvSpPr>
        <p:spPr>
          <a:xfrm>
            <a:off x="6657715" y="467271"/>
            <a:ext cx="4195674" cy="2052522"/>
          </a:xfrm>
        </p:spPr>
        <p:txBody>
          <a:bodyPr vert="horz" lIns="91440" tIns="45720" rIns="91440" bIns="45720" rtlCol="0" anchor="b">
            <a:normAutofit/>
          </a:bodyPr>
          <a:lstStyle/>
          <a:p>
            <a:r>
              <a:rPr lang="en-US" sz="4300"/>
              <a:t>Securing the proceeds of judgment</a:t>
            </a:r>
          </a:p>
        </p:txBody>
      </p:sp>
      <p:sp>
        <p:nvSpPr>
          <p:cNvPr id="3095" name="Oval 3094">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Lord Bingham, 76, dies of cancer | The Independent | The Independent">
            <a:extLst>
              <a:ext uri="{FF2B5EF4-FFF2-40B4-BE49-F238E27FC236}">
                <a16:creationId xmlns:a16="http://schemas.microsoft.com/office/drawing/2014/main" id="{12C0A0DF-DF5D-5F19-A925-A6004FD084D6}"/>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3358" r="-1" b="13359"/>
          <a:stretch/>
        </p:blipFill>
        <p:spPr bwMode="auto">
          <a:xfrm>
            <a:off x="505418" y="554151"/>
            <a:ext cx="5742189" cy="5742189"/>
          </a:xfrm>
          <a:custGeom>
            <a:avLst/>
            <a:gdLst/>
            <a:ahLst/>
            <a:cxnLst/>
            <a:rect l="l" t="t" r="r" b="b"/>
            <a:pathLst>
              <a:path w="1838528" h="1838528">
                <a:moveTo>
                  <a:pt x="919264" y="0"/>
                </a:moveTo>
                <a:cubicBezTo>
                  <a:pt x="1426959" y="0"/>
                  <a:pt x="1838528" y="411569"/>
                  <a:pt x="1838528" y="919264"/>
                </a:cubicBezTo>
                <a:cubicBezTo>
                  <a:pt x="1838528" y="1426959"/>
                  <a:pt x="1426959" y="1838528"/>
                  <a:pt x="919264" y="1838528"/>
                </a:cubicBezTo>
                <a:cubicBezTo>
                  <a:pt x="411569" y="1838528"/>
                  <a:pt x="0" y="1426959"/>
                  <a:pt x="0" y="919264"/>
                </a:cubicBezTo>
                <a:cubicBezTo>
                  <a:pt x="0" y="411569"/>
                  <a:pt x="411569" y="0"/>
                  <a:pt x="919264" y="0"/>
                </a:cubicBezTo>
                <a:close/>
              </a:path>
            </a:pathLst>
          </a:custGeom>
          <a:noFill/>
          <a:extLst>
            <a:ext uri="{909E8E84-426E-40DD-AFC4-6F175D3DCCD1}">
              <a14:hiddenFill xmlns:a14="http://schemas.microsoft.com/office/drawing/2010/main">
                <a:solidFill>
                  <a:srgbClr val="FFFFFF"/>
                </a:solidFill>
              </a14:hiddenFill>
            </a:ext>
          </a:extLst>
        </p:spPr>
      </p:pic>
      <p:sp>
        <p:nvSpPr>
          <p:cNvPr id="3097" name="!!plus graphic">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1"/>
          </a:solidFill>
          <a:ln w="776" cap="flat">
            <a:noFill/>
            <a:prstDash val="solid"/>
            <a:miter/>
          </a:ln>
        </p:spPr>
        <p:txBody>
          <a:bodyPr rtlCol="0" anchor="ctr"/>
          <a:lstStyle/>
          <a:p>
            <a:endParaRPr lang="en-US"/>
          </a:p>
        </p:txBody>
      </p:sp>
      <p:sp>
        <p:nvSpPr>
          <p:cNvPr id="3099" name="!!circle graphic">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1"/>
          </a:solidFill>
          <a:ln w="751" cap="flat">
            <a:noFill/>
            <a:prstDash val="solid"/>
            <a:miter/>
          </a:ln>
        </p:spPr>
        <p:txBody>
          <a:bodyPr rtlCol="0" anchor="ctr"/>
          <a:lstStyle/>
          <a:p>
            <a:endParaRPr lang="en-US"/>
          </a:p>
        </p:txBody>
      </p:sp>
      <p:sp>
        <p:nvSpPr>
          <p:cNvPr id="5" name="TextBox 4">
            <a:extLst>
              <a:ext uri="{FF2B5EF4-FFF2-40B4-BE49-F238E27FC236}">
                <a16:creationId xmlns:a16="http://schemas.microsoft.com/office/drawing/2014/main" id="{F976927D-BBAB-2501-0908-49B1A96D4BEF}"/>
              </a:ext>
            </a:extLst>
          </p:cNvPr>
          <p:cNvSpPr txBox="1"/>
          <p:nvPr/>
        </p:nvSpPr>
        <p:spPr>
          <a:xfrm>
            <a:off x="6657715" y="2990818"/>
            <a:ext cx="4195673" cy="291387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1700" dirty="0">
                <a:solidFill>
                  <a:schemeClr val="tx1">
                    <a:alpha val="80000"/>
                  </a:schemeClr>
                </a:solidFill>
                <a:effectLst/>
              </a:rPr>
              <a:t>Lord Bingham in </a:t>
            </a:r>
            <a:r>
              <a:rPr lang="en-US" sz="1700" i="1" dirty="0">
                <a:solidFill>
                  <a:schemeClr val="tx1">
                    <a:alpha val="80000"/>
                  </a:schemeClr>
                </a:solidFill>
                <a:effectLst/>
              </a:rPr>
              <a:t>Société Eram Shipping Co Ltd v Cie </a:t>
            </a:r>
            <a:r>
              <a:rPr lang="en-US" sz="1700" i="1" dirty="0" err="1">
                <a:solidFill>
                  <a:schemeClr val="tx1">
                    <a:alpha val="80000"/>
                  </a:schemeClr>
                </a:solidFill>
                <a:effectLst/>
              </a:rPr>
              <a:t>Internationale</a:t>
            </a:r>
            <a:r>
              <a:rPr lang="en-US" sz="1700" i="1" dirty="0">
                <a:solidFill>
                  <a:schemeClr val="tx1">
                    <a:alpha val="80000"/>
                  </a:schemeClr>
                </a:solidFill>
                <a:effectLst/>
              </a:rPr>
              <a:t> de </a:t>
            </a:r>
            <a:r>
              <a:rPr lang="en-US" sz="1700" i="1" dirty="0" err="1">
                <a:solidFill>
                  <a:schemeClr val="tx1">
                    <a:alpha val="80000"/>
                  </a:schemeClr>
                </a:solidFill>
                <a:effectLst/>
              </a:rPr>
              <a:t>Navigationi</a:t>
            </a:r>
            <a:r>
              <a:rPr lang="en-US" sz="1700" dirty="0">
                <a:solidFill>
                  <a:schemeClr val="tx1">
                    <a:alpha val="80000"/>
                  </a:schemeClr>
                </a:solidFill>
                <a:effectLst/>
              </a:rPr>
              <a:t> [2004] 1 AC 260, [10]</a:t>
            </a:r>
          </a:p>
          <a:p>
            <a:pPr indent="-228600">
              <a:lnSpc>
                <a:spcPct val="90000"/>
              </a:lnSpc>
              <a:spcAft>
                <a:spcPts val="600"/>
              </a:spcAft>
              <a:buFont typeface="Arial" panose="020B0604020202020204" pitchFamily="34" charset="0"/>
              <a:buChar char="•"/>
            </a:pPr>
            <a:endParaRPr lang="en-US" sz="1700" dirty="0">
              <a:solidFill>
                <a:schemeClr val="tx1">
                  <a:alpha val="80000"/>
                </a:schemeClr>
              </a:solidFill>
            </a:endParaRPr>
          </a:p>
          <a:p>
            <a:pPr indent="-228600">
              <a:lnSpc>
                <a:spcPct val="90000"/>
              </a:lnSpc>
              <a:spcAft>
                <a:spcPts val="600"/>
              </a:spcAft>
              <a:buFont typeface="Arial" panose="020B0604020202020204" pitchFamily="34" charset="0"/>
              <a:buChar char="•"/>
            </a:pPr>
            <a:r>
              <a:rPr lang="en-US" sz="1700" dirty="0">
                <a:solidFill>
                  <a:schemeClr val="tx1">
                    <a:alpha val="80000"/>
                  </a:schemeClr>
                </a:solidFill>
                <a:effectLst/>
              </a:rPr>
              <a:t>“As many a claimant has learned to its cost, it is one thing to recover a </a:t>
            </a:r>
            <a:r>
              <a:rPr lang="en-US" sz="1700" dirty="0" err="1">
                <a:solidFill>
                  <a:schemeClr val="tx1">
                    <a:alpha val="80000"/>
                  </a:schemeClr>
                </a:solidFill>
                <a:effectLst/>
              </a:rPr>
              <a:t>favourable</a:t>
            </a:r>
            <a:r>
              <a:rPr lang="en-US" sz="1700" dirty="0">
                <a:solidFill>
                  <a:schemeClr val="tx1">
                    <a:alpha val="80000"/>
                  </a:schemeClr>
                </a:solidFill>
                <a:effectLst/>
              </a:rPr>
              <a:t> judgment; it may prove quite another to enforce it against an unscrupulous defendant, But an unenforceable judgment is at best valueless, at worst a source of additional loss”.</a:t>
            </a:r>
            <a:endParaRPr lang="en-US" sz="1700" dirty="0">
              <a:solidFill>
                <a:schemeClr val="tx1">
                  <a:alpha val="80000"/>
                </a:schemeClr>
              </a:solidFill>
            </a:endParaRPr>
          </a:p>
        </p:txBody>
      </p:sp>
      <p:sp>
        <p:nvSpPr>
          <p:cNvPr id="3101" name="!!dot graphic">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1"/>
          </a:solidFill>
          <a:ln w="516" cap="flat">
            <a:noFill/>
            <a:prstDash val="solid"/>
            <a:miter/>
          </a:ln>
        </p:spPr>
        <p:txBody>
          <a:bodyPr rtlCol="0" anchor="ctr"/>
          <a:lstStyle/>
          <a:p>
            <a:endParaRPr lang="en-US"/>
          </a:p>
        </p:txBody>
      </p:sp>
      <p:cxnSp>
        <p:nvCxnSpPr>
          <p:cNvPr id="3103" name="!!Straight Connector">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9272"/>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9432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620414-DA78-E719-BAA3-257C0648801E}"/>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Securing the proceeds of judgment</a:t>
            </a:r>
          </a:p>
        </p:txBody>
      </p:sp>
      <p:sp>
        <p:nvSpPr>
          <p:cNvPr id="3" name="Content Placeholder 2">
            <a:extLst>
              <a:ext uri="{FF2B5EF4-FFF2-40B4-BE49-F238E27FC236}">
                <a16:creationId xmlns:a16="http://schemas.microsoft.com/office/drawing/2014/main" id="{74DA7655-E509-8059-B711-348ECB5EDBEA}"/>
              </a:ext>
            </a:extLst>
          </p:cNvPr>
          <p:cNvSpPr>
            <a:spLocks noGrp="1"/>
          </p:cNvSpPr>
          <p:nvPr>
            <p:ph idx="1"/>
          </p:nvPr>
        </p:nvSpPr>
        <p:spPr>
          <a:xfrm>
            <a:off x="4810259" y="649480"/>
            <a:ext cx="6555347" cy="5546047"/>
          </a:xfrm>
        </p:spPr>
        <p:txBody>
          <a:bodyPr anchor="ctr">
            <a:normAutofit/>
          </a:bodyPr>
          <a:lstStyle/>
          <a:p>
            <a:r>
              <a:rPr lang="en-GB" sz="1700" dirty="0"/>
              <a:t>Funder “step in” right to take over enforcement</a:t>
            </a:r>
          </a:p>
          <a:p>
            <a:r>
              <a:rPr lang="en-GB" sz="1700" dirty="0"/>
              <a:t>Do those costs benefit from the multiplier and/or waterfall?</a:t>
            </a:r>
          </a:p>
          <a:p>
            <a:r>
              <a:rPr lang="en-GB" sz="1700" dirty="0"/>
              <a:t>All a matter of wording</a:t>
            </a:r>
          </a:p>
          <a:p>
            <a:r>
              <a:rPr lang="en-GB" sz="1700" i="1" kern="0" dirty="0">
                <a:effectLst/>
                <a:latin typeface="Times New Roman" panose="02020603050405020304" pitchFamily="18" charset="0"/>
                <a:ea typeface="Times New Roman" panose="02020603050405020304" pitchFamily="18" charset="0"/>
              </a:rPr>
              <a:t>Harbour Fund III LP v Kazakhstan </a:t>
            </a:r>
            <a:r>
              <a:rPr lang="en-GB" sz="1700" i="1" kern="0" dirty="0" err="1">
                <a:effectLst/>
                <a:latin typeface="Times New Roman" panose="02020603050405020304" pitchFamily="18" charset="0"/>
                <a:ea typeface="Times New Roman" panose="02020603050405020304" pitchFamily="18" charset="0"/>
              </a:rPr>
              <a:t>Kagazy</a:t>
            </a:r>
            <a:r>
              <a:rPr lang="en-GB" sz="1700" i="1" kern="0" dirty="0">
                <a:effectLst/>
                <a:latin typeface="Times New Roman" panose="02020603050405020304" pitchFamily="18" charset="0"/>
                <a:ea typeface="Times New Roman" panose="02020603050405020304" pitchFamily="18" charset="0"/>
              </a:rPr>
              <a:t> Plc </a:t>
            </a:r>
            <a:r>
              <a:rPr lang="en-GB" sz="1700" kern="0" dirty="0">
                <a:effectLst/>
                <a:latin typeface="Times New Roman" panose="02020603050405020304" pitchFamily="18" charset="0"/>
                <a:ea typeface="Times New Roman" panose="02020603050405020304" pitchFamily="18" charset="0"/>
              </a:rPr>
              <a:t>[2021] EWHC 1128 (Comm), [203].</a:t>
            </a:r>
            <a:endParaRPr lang="en-GB" sz="1700" dirty="0"/>
          </a:p>
          <a:p>
            <a:pPr marL="221615" indent="0">
              <a:buNone/>
            </a:pPr>
            <a:r>
              <a:rPr lang="en-GB" sz="1700" dirty="0">
                <a:effectLst/>
                <a:latin typeface="Times New Roman" panose="02020603050405020304" pitchFamily="18" charset="0"/>
                <a:ea typeface="Times New Roman" panose="02020603050405020304" pitchFamily="18" charset="0"/>
              </a:rPr>
              <a:t>“HF3 takes the risk of funding proceedings and if such proceedings are successful, HF3 is entitled both to the reimbursement of the amounts expended and a return on that investment to reflect the risk that they have taken in funding the proceedings. The risk that HF3 takes and for which it receives a return is the pursuit of the claim in the proceedings. Once judgment has been obtained and the proceedings move to the enforcement stage, the proceedings have in my view been successful even though there may be associated risks with enforcement. In my view therefore the interpretation which would be consistent with the commercial rationale is that whilst HF3 is entitled to be repaid Enforcement Costs where they are incurred pursuant to Clause 10.3, it was not intended that they should receive a return on those expenses.”</a:t>
            </a:r>
          </a:p>
          <a:p>
            <a:endParaRPr lang="en-GB" sz="1700" dirty="0"/>
          </a:p>
        </p:txBody>
      </p:sp>
    </p:spTree>
    <p:extLst>
      <p:ext uri="{BB962C8B-B14F-4D97-AF65-F5344CB8AC3E}">
        <p14:creationId xmlns:p14="http://schemas.microsoft.com/office/powerpoint/2010/main" val="126563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30" name="Rectangle 4129">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4CA231-E2BC-75C4-8FE0-78CC58DACC1C}"/>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4600" kern="1200" dirty="0">
                <a:solidFill>
                  <a:schemeClr val="tx1"/>
                </a:solidFill>
                <a:latin typeface="+mj-lt"/>
                <a:ea typeface="+mj-ea"/>
                <a:cs typeface="+mj-cs"/>
              </a:rPr>
              <a:t>When the funded party does not want to share</a:t>
            </a:r>
          </a:p>
        </p:txBody>
      </p:sp>
      <p:sp>
        <p:nvSpPr>
          <p:cNvPr id="4132"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0" name="Picture 4" descr="7,100+ Greedy Man With Money Stock Photos, Pictures &amp; Royalty-Free Images -  iStock">
            <a:extLst>
              <a:ext uri="{FF2B5EF4-FFF2-40B4-BE49-F238E27FC236}">
                <a16:creationId xmlns:a16="http://schemas.microsoft.com/office/drawing/2014/main" id="{36CBE88D-7049-6D7F-9F0F-D2F198DEBAE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654296" y="1014784"/>
            <a:ext cx="7214616" cy="4800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8775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4AFD63-EABD-1239-E568-DDC5490B4251}"/>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When the funded party does not want to share</a:t>
            </a:r>
          </a:p>
        </p:txBody>
      </p:sp>
      <p:sp>
        <p:nvSpPr>
          <p:cNvPr id="3" name="Content Placeholder 2">
            <a:extLst>
              <a:ext uri="{FF2B5EF4-FFF2-40B4-BE49-F238E27FC236}">
                <a16:creationId xmlns:a16="http://schemas.microsoft.com/office/drawing/2014/main" id="{5DB38497-31D1-5688-7919-B23029A0C273}"/>
              </a:ext>
            </a:extLst>
          </p:cNvPr>
          <p:cNvSpPr>
            <a:spLocks noGrp="1"/>
          </p:cNvSpPr>
          <p:nvPr>
            <p:ph idx="1"/>
          </p:nvPr>
        </p:nvSpPr>
        <p:spPr>
          <a:xfrm>
            <a:off x="4810259" y="649480"/>
            <a:ext cx="6555347" cy="5546047"/>
          </a:xfrm>
        </p:spPr>
        <p:txBody>
          <a:bodyPr anchor="ctr">
            <a:normAutofit/>
          </a:bodyPr>
          <a:lstStyle/>
          <a:p>
            <a:pPr marL="0" indent="0">
              <a:buNone/>
            </a:pPr>
            <a:r>
              <a:rPr lang="en-GB" sz="2000" i="1" kern="0" dirty="0" err="1">
                <a:effectLst/>
                <a:latin typeface="Times New Roman" panose="02020603050405020304" pitchFamily="18" charset="0"/>
                <a:ea typeface="Times New Roman" panose="02020603050405020304" pitchFamily="18" charset="0"/>
              </a:rPr>
              <a:t>Therium</a:t>
            </a:r>
            <a:r>
              <a:rPr lang="en-GB" sz="2000" i="1" kern="0" dirty="0">
                <a:effectLst/>
                <a:latin typeface="Times New Roman" panose="02020603050405020304" pitchFamily="18" charset="0"/>
                <a:ea typeface="Times New Roman" panose="02020603050405020304" pitchFamily="18" charset="0"/>
              </a:rPr>
              <a:t> (UK) Holdings Limited v Brooke </a:t>
            </a:r>
            <a:r>
              <a:rPr lang="en-GB" sz="2000" kern="0" dirty="0">
                <a:effectLst/>
                <a:latin typeface="Times New Roman" panose="02020603050405020304" pitchFamily="18" charset="0"/>
                <a:ea typeface="Times New Roman" panose="02020603050405020304" pitchFamily="18" charset="0"/>
              </a:rPr>
              <a:t>[2016] EWHC 2421 (Comm). </a:t>
            </a:r>
          </a:p>
          <a:p>
            <a:r>
              <a:rPr lang="en-GB" sz="2000" kern="0" dirty="0">
                <a:latin typeface="Times New Roman" panose="02020603050405020304" pitchFamily="18" charset="0"/>
              </a:rPr>
              <a:t>Settlement funds paid to principal of litigating vehicle not solicitor</a:t>
            </a:r>
          </a:p>
          <a:p>
            <a:r>
              <a:rPr lang="en-GB" sz="2000" kern="0" dirty="0">
                <a:latin typeface="Times New Roman" panose="02020603050405020304" pitchFamily="18" charset="0"/>
              </a:rPr>
              <a:t>Injunctive relief and disclosure orders obtained by funder</a:t>
            </a:r>
          </a:p>
          <a:p>
            <a:r>
              <a:rPr lang="en-GB" sz="2000" kern="0" dirty="0">
                <a:latin typeface="Times New Roman" panose="02020603050405020304" pitchFamily="18" charset="0"/>
              </a:rPr>
              <a:t>Application to commit</a:t>
            </a:r>
          </a:p>
          <a:p>
            <a:r>
              <a:rPr lang="en-GB" sz="2000" i="1" dirty="0">
                <a:effectLst/>
                <a:latin typeface="Times New Roman" panose="02020603050405020304" pitchFamily="18" charset="0"/>
                <a:ea typeface="Times New Roman" panose="02020603050405020304" pitchFamily="18" charset="0"/>
              </a:rPr>
              <a:t>The Sunday Times </a:t>
            </a:r>
            <a:r>
              <a:rPr lang="en-GB" sz="2000" dirty="0">
                <a:latin typeface="Times New Roman" panose="02020603050405020304" pitchFamily="18" charset="0"/>
                <a:ea typeface="Times New Roman" panose="02020603050405020304" pitchFamily="18" charset="0"/>
              </a:rPr>
              <a:t>interview </a:t>
            </a:r>
            <a:r>
              <a:rPr lang="en-GB" sz="2000" dirty="0">
                <a:effectLst/>
                <a:latin typeface="Times New Roman" panose="02020603050405020304" pitchFamily="18" charset="0"/>
                <a:ea typeface="Times New Roman" panose="02020603050405020304" pitchFamily="18" charset="0"/>
              </a:rPr>
              <a:t>“in the courtyard of a five-star hotel somewhere in Europe.” </a:t>
            </a:r>
          </a:p>
          <a:p>
            <a:pPr marL="809625" indent="-361950"/>
            <a:r>
              <a:rPr lang="en-GB" sz="2000" dirty="0">
                <a:effectLst/>
                <a:latin typeface="Times New Roman" panose="02020603050405020304" pitchFamily="18" charset="0"/>
                <a:ea typeface="Times New Roman" panose="02020603050405020304" pitchFamily="18" charset="0"/>
              </a:rPr>
              <a:t>“For €4m I can take a few problems”</a:t>
            </a:r>
          </a:p>
          <a:p>
            <a:pPr marL="809625" indent="-361950"/>
            <a:r>
              <a:rPr lang="en-GB" sz="2000" dirty="0">
                <a:effectLst/>
                <a:latin typeface="Times New Roman" panose="02020603050405020304" pitchFamily="18" charset="0"/>
                <a:ea typeface="Times New Roman" panose="02020603050405020304" pitchFamily="18" charset="0"/>
              </a:rPr>
              <a:t>“</a:t>
            </a:r>
            <a:r>
              <a:rPr lang="en-GB" sz="2000" dirty="0" err="1">
                <a:effectLst/>
                <a:latin typeface="Times New Roman" panose="02020603050405020304" pitchFamily="18" charset="0"/>
                <a:ea typeface="Times New Roman" panose="02020603050405020304" pitchFamily="18" charset="0"/>
              </a:rPr>
              <a:t>Therium</a:t>
            </a:r>
            <a:r>
              <a:rPr lang="en-GB" sz="2000" dirty="0">
                <a:effectLst/>
                <a:latin typeface="Times New Roman" panose="02020603050405020304" pitchFamily="18" charset="0"/>
                <a:ea typeface="Times New Roman" panose="02020603050405020304" pitchFamily="18" charset="0"/>
              </a:rPr>
              <a:t> “'will need a good bloodhound' to find the millions … or Sherlock Holmes.’” </a:t>
            </a:r>
            <a:endParaRPr lang="en-GB" sz="2000" i="1" dirty="0">
              <a:latin typeface="Times New Roman" panose="02020603050405020304" pitchFamily="18" charset="0"/>
              <a:ea typeface="Times New Roman" panose="02020603050405020304" pitchFamily="18" charset="0"/>
            </a:endParaRPr>
          </a:p>
          <a:p>
            <a:pPr marL="176213" indent="-176213"/>
            <a:r>
              <a:rPr lang="en-GB" sz="2000" i="1" dirty="0" err="1">
                <a:effectLst/>
                <a:latin typeface="Times New Roman" panose="02020603050405020304" pitchFamily="18" charset="0"/>
                <a:ea typeface="Times New Roman" panose="02020603050405020304" pitchFamily="18" charset="0"/>
              </a:rPr>
              <a:t>Therium</a:t>
            </a:r>
            <a:r>
              <a:rPr lang="en-GB" sz="2000" i="1" dirty="0">
                <a:effectLst/>
                <a:latin typeface="Times New Roman" panose="02020603050405020304" pitchFamily="18" charset="0"/>
                <a:ea typeface="Times New Roman" panose="02020603050405020304" pitchFamily="18" charset="0"/>
              </a:rPr>
              <a:t> (UK) Holdings Limited v Brooke </a:t>
            </a:r>
            <a:r>
              <a:rPr lang="en-GB" sz="2000" dirty="0">
                <a:effectLst/>
                <a:latin typeface="Times New Roman" panose="02020603050405020304" pitchFamily="18" charset="0"/>
                <a:ea typeface="Times New Roman" panose="02020603050405020304" pitchFamily="18" charset="0"/>
              </a:rPr>
              <a:t>[2016] EWHC 2477 (Comm): 21 months’ imprisonmen</a:t>
            </a:r>
            <a:r>
              <a:rPr lang="en-GB" sz="2000" dirty="0">
                <a:latin typeface="Times New Roman" panose="02020603050405020304" pitchFamily="18" charset="0"/>
                <a:ea typeface="Times New Roman" panose="02020603050405020304" pitchFamily="18" charset="0"/>
              </a:rPr>
              <a:t>t for contempt</a:t>
            </a:r>
            <a:endParaRPr lang="en-GB" sz="2000" dirty="0">
              <a:effectLst/>
              <a:latin typeface="Times New Roman" panose="02020603050405020304" pitchFamily="18" charset="0"/>
              <a:ea typeface="Times New Roman" panose="02020603050405020304" pitchFamily="18" charset="0"/>
            </a:endParaRPr>
          </a:p>
          <a:p>
            <a:endParaRPr lang="en-GB" sz="2000" dirty="0"/>
          </a:p>
        </p:txBody>
      </p:sp>
    </p:spTree>
    <p:extLst>
      <p:ext uri="{BB962C8B-B14F-4D97-AF65-F5344CB8AC3E}">
        <p14:creationId xmlns:p14="http://schemas.microsoft.com/office/powerpoint/2010/main" val="4228968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1E46B5-B908-4590-4FA4-17127FB7DF76}"/>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When the funded party does not want to share</a:t>
            </a:r>
          </a:p>
        </p:txBody>
      </p:sp>
      <p:sp>
        <p:nvSpPr>
          <p:cNvPr id="3" name="Content Placeholder 2">
            <a:extLst>
              <a:ext uri="{FF2B5EF4-FFF2-40B4-BE49-F238E27FC236}">
                <a16:creationId xmlns:a16="http://schemas.microsoft.com/office/drawing/2014/main" id="{8FB35394-CDD2-3663-0F07-40C6500DC7E1}"/>
              </a:ext>
            </a:extLst>
          </p:cNvPr>
          <p:cNvSpPr>
            <a:spLocks noGrp="1"/>
          </p:cNvSpPr>
          <p:nvPr>
            <p:ph idx="1"/>
          </p:nvPr>
        </p:nvSpPr>
        <p:spPr>
          <a:xfrm>
            <a:off x="4810259" y="649480"/>
            <a:ext cx="6555347" cy="5546047"/>
          </a:xfrm>
        </p:spPr>
        <p:txBody>
          <a:bodyPr anchor="ctr">
            <a:normAutofit/>
          </a:bodyPr>
          <a:lstStyle/>
          <a:p>
            <a:r>
              <a:rPr lang="en-GB" sz="2000" i="1" dirty="0">
                <a:effectLst/>
                <a:latin typeface="Times New Roman" panose="02020603050405020304" pitchFamily="18" charset="0"/>
                <a:ea typeface="Times New Roman" panose="02020603050405020304" pitchFamily="18" charset="0"/>
              </a:rPr>
              <a:t>Re Smith </a:t>
            </a:r>
            <a:r>
              <a:rPr lang="en-GB" sz="2000" dirty="0">
                <a:effectLst/>
                <a:latin typeface="Times New Roman" panose="02020603050405020304" pitchFamily="18" charset="0"/>
                <a:ea typeface="Times New Roman" panose="02020603050405020304" pitchFamily="18" charset="0"/>
              </a:rPr>
              <a:t>[2021] EWHC 1272 (Comm): assets transferred in settlement to Marshall Islands SPV not funded parties</a:t>
            </a:r>
          </a:p>
          <a:p>
            <a:r>
              <a:rPr lang="en-GB" sz="2000" dirty="0">
                <a:latin typeface="Times New Roman" panose="02020603050405020304" pitchFamily="18" charset="0"/>
                <a:ea typeface="Times New Roman" panose="02020603050405020304" pitchFamily="18" charset="0"/>
              </a:rPr>
              <a:t>Did the trust created by the Investment Agreement attach?</a:t>
            </a:r>
          </a:p>
          <a:p>
            <a:r>
              <a:rPr lang="en-GB" sz="2000" dirty="0">
                <a:effectLst/>
                <a:latin typeface="Times New Roman" panose="02020603050405020304" pitchFamily="18" charset="0"/>
                <a:ea typeface="Times New Roman" panose="02020603050405020304" pitchFamily="18" charset="0"/>
              </a:rPr>
              <a:t>Yes – the </a:t>
            </a:r>
            <a:r>
              <a:rPr lang="en-GB" sz="2000" dirty="0">
                <a:latin typeface="Times New Roman" panose="02020603050405020304" pitchFamily="18" charset="0"/>
                <a:ea typeface="Times New Roman" panose="02020603050405020304" pitchFamily="18" charset="0"/>
              </a:rPr>
              <a:t>SPV held on bare trust, with the funded parties being the beneficiaries under a sub-trust and their equitable interests were caught by the investment agreement</a:t>
            </a:r>
          </a:p>
          <a:p>
            <a:r>
              <a:rPr lang="en-GB" sz="2000" dirty="0">
                <a:effectLst/>
                <a:latin typeface="Times New Roman" panose="02020603050405020304" pitchFamily="18" charset="0"/>
                <a:ea typeface="Times New Roman" panose="02020603050405020304" pitchFamily="18" charset="0"/>
              </a:rPr>
              <a:t>An</a:t>
            </a:r>
            <a:r>
              <a:rPr lang="en-GB" sz="2000" dirty="0">
                <a:latin typeface="Times New Roman" panose="02020603050405020304" pitchFamily="18" charset="0"/>
                <a:ea typeface="Times New Roman" panose="02020603050405020304" pitchFamily="18" charset="0"/>
              </a:rPr>
              <a:t>d if not might be proprietary remedy anyway by analogy with cases where litigant diverts settlement or judgment proceeds with a view to defeating solicitors’ lien:</a:t>
            </a:r>
          </a:p>
          <a:p>
            <a:r>
              <a:rPr lang="en-GB" sz="2000" i="1" dirty="0" err="1">
                <a:effectLst/>
                <a:latin typeface="Times New Roman" panose="02020603050405020304" pitchFamily="18" charset="0"/>
                <a:ea typeface="Times New Roman" panose="02020603050405020304" pitchFamily="18" charset="0"/>
              </a:rPr>
              <a:t>Addleshaw</a:t>
            </a:r>
            <a:r>
              <a:rPr lang="en-GB" sz="2000" i="1" dirty="0">
                <a:effectLst/>
                <a:latin typeface="Times New Roman" panose="02020603050405020304" pitchFamily="18" charset="0"/>
                <a:ea typeface="Times New Roman" panose="02020603050405020304" pitchFamily="18" charset="0"/>
              </a:rPr>
              <a:t> Goddard LLP v Wood</a:t>
            </a:r>
            <a:r>
              <a:rPr lang="en-GB" sz="2000" dirty="0">
                <a:effectLst/>
                <a:latin typeface="Times New Roman" panose="02020603050405020304" pitchFamily="18" charset="0"/>
                <a:ea typeface="Times New Roman" panose="02020603050405020304" pitchFamily="18" charset="0"/>
              </a:rPr>
              <a:t> [2015] EWHC B12 (Costs), [99-122]; </a:t>
            </a:r>
            <a:r>
              <a:rPr lang="en-GB" sz="2000" i="1" dirty="0">
                <a:effectLst/>
                <a:latin typeface="Times New Roman" panose="02020603050405020304" pitchFamily="18" charset="0"/>
                <a:ea typeface="Times New Roman" panose="02020603050405020304" pitchFamily="18" charset="0"/>
              </a:rPr>
              <a:t>Re Fuld</a:t>
            </a:r>
            <a:r>
              <a:rPr lang="en-GB" sz="2000" dirty="0">
                <a:effectLst/>
                <a:latin typeface="Times New Roman" panose="02020603050405020304" pitchFamily="18" charset="0"/>
                <a:ea typeface="Times New Roman" panose="02020603050405020304" pitchFamily="18" charset="0"/>
              </a:rPr>
              <a:t> [1968] P 727, 736; </a:t>
            </a:r>
            <a:r>
              <a:rPr lang="en-GB" sz="2000" i="1" dirty="0">
                <a:effectLst/>
                <a:latin typeface="Times New Roman" panose="02020603050405020304" pitchFamily="18" charset="0"/>
                <a:ea typeface="Times New Roman" panose="02020603050405020304" pitchFamily="18" charset="0"/>
              </a:rPr>
              <a:t>Clifford Harris &amp; Co v </a:t>
            </a:r>
            <a:r>
              <a:rPr lang="en-GB" sz="2000" i="1" dirty="0" err="1">
                <a:effectLst/>
                <a:latin typeface="Times New Roman" panose="02020603050405020304" pitchFamily="18" charset="0"/>
                <a:ea typeface="Times New Roman" panose="02020603050405020304" pitchFamily="18" charset="0"/>
              </a:rPr>
              <a:t>Solland</a:t>
            </a:r>
            <a:r>
              <a:rPr lang="en-GB" sz="2000" i="1" dirty="0">
                <a:effectLst/>
                <a:latin typeface="Times New Roman" panose="02020603050405020304" pitchFamily="18" charset="0"/>
                <a:ea typeface="Times New Roman" panose="02020603050405020304" pitchFamily="18" charset="0"/>
              </a:rPr>
              <a:t> International Ltd </a:t>
            </a:r>
            <a:r>
              <a:rPr lang="en-GB" sz="2000" dirty="0">
                <a:effectLst/>
                <a:latin typeface="Times New Roman" panose="02020603050405020304" pitchFamily="18" charset="0"/>
                <a:ea typeface="Times New Roman" panose="02020603050405020304" pitchFamily="18" charset="0"/>
              </a:rPr>
              <a:t>[2005] EWHC 141 (Ch), [21(iv].</a:t>
            </a:r>
          </a:p>
          <a:p>
            <a:endParaRPr lang="en-GB" sz="2000" dirty="0">
              <a:effectLst/>
              <a:latin typeface="Times New Roman" panose="02020603050405020304" pitchFamily="18" charset="0"/>
              <a:ea typeface="Times New Roman" panose="02020603050405020304" pitchFamily="18" charset="0"/>
            </a:endParaRPr>
          </a:p>
          <a:p>
            <a:endParaRPr lang="en-GB" sz="2000" dirty="0"/>
          </a:p>
        </p:txBody>
      </p:sp>
    </p:spTree>
    <p:extLst>
      <p:ext uri="{BB962C8B-B14F-4D97-AF65-F5344CB8AC3E}">
        <p14:creationId xmlns:p14="http://schemas.microsoft.com/office/powerpoint/2010/main" val="115932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7" name="Rectangle 51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9" name="Rectangle 51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1" name="Rectangle 51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3" name="Rectangle 51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35" name="Freeform: Shape 51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137" name="Rectangle 51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4E0FCC-3401-4096-549E-B9B1992EE26D}"/>
              </a:ext>
            </a:extLst>
          </p:cNvPr>
          <p:cNvSpPr>
            <a:spLocks noGrp="1"/>
          </p:cNvSpPr>
          <p:nvPr>
            <p:ph type="title"/>
          </p:nvPr>
        </p:nvSpPr>
        <p:spPr>
          <a:xfrm>
            <a:off x="466722" y="586855"/>
            <a:ext cx="3201366" cy="3387497"/>
          </a:xfrm>
        </p:spPr>
        <p:txBody>
          <a:bodyPr anchor="b">
            <a:normAutofit/>
          </a:bodyPr>
          <a:lstStyle/>
          <a:p>
            <a:pPr algn="r"/>
            <a:r>
              <a:rPr lang="en-GB" sz="4000" dirty="0">
                <a:solidFill>
                  <a:srgbClr val="FFFFFF"/>
                </a:solidFill>
              </a:rPr>
              <a:t>When the funded party does not want to share: the Joker in the PACCAR</a:t>
            </a:r>
          </a:p>
        </p:txBody>
      </p:sp>
      <p:sp>
        <p:nvSpPr>
          <p:cNvPr id="3" name="Content Placeholder 2">
            <a:extLst>
              <a:ext uri="{FF2B5EF4-FFF2-40B4-BE49-F238E27FC236}">
                <a16:creationId xmlns:a16="http://schemas.microsoft.com/office/drawing/2014/main" id="{812FE13E-CA99-AC3C-BB25-C56FA30F0C2A}"/>
              </a:ext>
            </a:extLst>
          </p:cNvPr>
          <p:cNvSpPr>
            <a:spLocks noGrp="1"/>
          </p:cNvSpPr>
          <p:nvPr>
            <p:ph idx="1"/>
          </p:nvPr>
        </p:nvSpPr>
        <p:spPr>
          <a:xfrm>
            <a:off x="4581727" y="649480"/>
            <a:ext cx="3025303" cy="5546047"/>
          </a:xfrm>
        </p:spPr>
        <p:txBody>
          <a:bodyPr anchor="ctr">
            <a:normAutofit/>
          </a:bodyPr>
          <a:lstStyle/>
          <a:p>
            <a:r>
              <a:rPr lang="en-GB" sz="2000" i="1" kern="0" dirty="0">
                <a:effectLst/>
                <a:latin typeface="Times New Roman" panose="02020603050405020304" pitchFamily="18" charset="0"/>
                <a:ea typeface="Times New Roman" panose="02020603050405020304" pitchFamily="18" charset="0"/>
              </a:rPr>
              <a:t>R (PACCAR) v Competition Appeal Tribunal </a:t>
            </a:r>
            <a:r>
              <a:rPr lang="en-GB" sz="2000" kern="0" dirty="0">
                <a:effectLst/>
                <a:latin typeface="Times New Roman" panose="02020603050405020304" pitchFamily="18" charset="0"/>
                <a:ea typeface="Times New Roman" panose="02020603050405020304" pitchFamily="18" charset="0"/>
              </a:rPr>
              <a:t>[2023] UKSC 28</a:t>
            </a:r>
          </a:p>
          <a:p>
            <a:r>
              <a:rPr lang="en-GB" sz="2000" kern="0" dirty="0">
                <a:latin typeface="Times New Roman" panose="02020603050405020304" pitchFamily="18" charset="0"/>
              </a:rPr>
              <a:t>To sever or not to sever: </a:t>
            </a:r>
            <a:r>
              <a:rPr lang="en-GB" sz="2000" i="1" dirty="0">
                <a:effectLst/>
                <a:latin typeface="Times New Roman" panose="02020603050405020304" pitchFamily="18" charset="0"/>
                <a:ea typeface="Times New Roman" panose="02020603050405020304" pitchFamily="18" charset="0"/>
              </a:rPr>
              <a:t>Zuberi v </a:t>
            </a:r>
            <a:r>
              <a:rPr lang="en-GB" sz="2000" i="1" dirty="0" err="1">
                <a:effectLst/>
                <a:latin typeface="Times New Roman" panose="02020603050405020304" pitchFamily="18" charset="0"/>
                <a:ea typeface="Times New Roman" panose="02020603050405020304" pitchFamily="18" charset="0"/>
              </a:rPr>
              <a:t>Lexlaw</a:t>
            </a:r>
            <a:r>
              <a:rPr lang="en-GB" sz="2000" i="1" dirty="0">
                <a:effectLst/>
                <a:latin typeface="Times New Roman" panose="02020603050405020304" pitchFamily="18" charset="0"/>
                <a:ea typeface="Times New Roman" panose="02020603050405020304" pitchFamily="18" charset="0"/>
              </a:rPr>
              <a:t> Ltd </a:t>
            </a:r>
            <a:r>
              <a:rPr lang="en-GB" sz="2000" dirty="0">
                <a:effectLst/>
                <a:latin typeface="Times New Roman" panose="02020603050405020304" pitchFamily="18" charset="0"/>
                <a:ea typeface="Times New Roman" panose="02020603050405020304" pitchFamily="18" charset="0"/>
              </a:rPr>
              <a:t>[2021] EWCA Civ16 and </a:t>
            </a:r>
            <a:r>
              <a:rPr lang="it-IT" sz="2000" i="1" dirty="0" err="1">
                <a:effectLst/>
                <a:latin typeface="Times New Roman" panose="02020603050405020304" pitchFamily="18" charset="0"/>
                <a:ea typeface="Times New Roman" panose="02020603050405020304" pitchFamily="18" charset="0"/>
              </a:rPr>
              <a:t>Diag</a:t>
            </a:r>
            <a:r>
              <a:rPr lang="it-IT" sz="2000" i="1" dirty="0">
                <a:effectLst/>
                <a:latin typeface="Times New Roman" panose="02020603050405020304" pitchFamily="18" charset="0"/>
                <a:ea typeface="Times New Roman" panose="02020603050405020304" pitchFamily="18" charset="0"/>
              </a:rPr>
              <a:t> Human v Volterra Fietta </a:t>
            </a:r>
            <a:r>
              <a:rPr lang="it-IT" sz="2000" dirty="0">
                <a:effectLst/>
                <a:latin typeface="Times New Roman" panose="02020603050405020304" pitchFamily="18" charset="0"/>
                <a:ea typeface="Times New Roman" panose="02020603050405020304" pitchFamily="18" charset="0"/>
              </a:rPr>
              <a:t>[2023] EWCA </a:t>
            </a:r>
            <a:r>
              <a:rPr lang="it-IT" sz="2000" dirty="0" err="1">
                <a:effectLst/>
                <a:latin typeface="Times New Roman" panose="02020603050405020304" pitchFamily="18" charset="0"/>
                <a:ea typeface="Times New Roman" panose="02020603050405020304" pitchFamily="18" charset="0"/>
              </a:rPr>
              <a:t>Civ</a:t>
            </a:r>
            <a:r>
              <a:rPr lang="it-IT" sz="2000" dirty="0">
                <a:effectLst/>
                <a:latin typeface="Times New Roman" panose="02020603050405020304" pitchFamily="18" charset="0"/>
                <a:ea typeface="Times New Roman" panose="02020603050405020304" pitchFamily="18" charset="0"/>
              </a:rPr>
              <a:t> 1107.</a:t>
            </a:r>
            <a:r>
              <a:rPr lang="en-GB" sz="2000" i="1" dirty="0">
                <a:effectLst/>
                <a:latin typeface="Times New Roman" panose="02020603050405020304" pitchFamily="18" charset="0"/>
                <a:ea typeface="Times New Roman" panose="02020603050405020304" pitchFamily="18" charset="0"/>
              </a:rPr>
              <a:t> </a:t>
            </a:r>
          </a:p>
          <a:p>
            <a:r>
              <a:rPr lang="en-GB" sz="2000" i="1" dirty="0" err="1">
                <a:effectLst/>
                <a:latin typeface="Times New Roman" panose="02020603050405020304" pitchFamily="18" charset="0"/>
                <a:ea typeface="Times New Roman" panose="02020603050405020304" pitchFamily="18" charset="0"/>
              </a:rPr>
              <a:t>Therium</a:t>
            </a:r>
            <a:r>
              <a:rPr lang="en-GB" sz="2000" i="1" dirty="0">
                <a:effectLst/>
                <a:latin typeface="Times New Roman" panose="02020603050405020304" pitchFamily="18" charset="0"/>
                <a:ea typeface="Times New Roman" panose="02020603050405020304" pitchFamily="18" charset="0"/>
              </a:rPr>
              <a:t> Litigation Funding A IC v </a:t>
            </a:r>
            <a:r>
              <a:rPr lang="en-GB" sz="2000" i="1" dirty="0" err="1">
                <a:effectLst/>
                <a:latin typeface="Times New Roman" panose="02020603050405020304" pitchFamily="18" charset="0"/>
                <a:ea typeface="Times New Roman" panose="02020603050405020304" pitchFamily="18" charset="0"/>
              </a:rPr>
              <a:t>Bugsby</a:t>
            </a:r>
            <a:r>
              <a:rPr lang="en-GB" sz="2000" i="1" dirty="0">
                <a:effectLst/>
                <a:latin typeface="Times New Roman" panose="02020603050405020304" pitchFamily="18" charset="0"/>
                <a:ea typeface="Times New Roman" panose="02020603050405020304" pitchFamily="18" charset="0"/>
              </a:rPr>
              <a:t> Property LLC </a:t>
            </a:r>
            <a:r>
              <a:rPr lang="en-GB" sz="2000" dirty="0">
                <a:effectLst/>
                <a:latin typeface="Times New Roman" panose="02020603050405020304" pitchFamily="18" charset="0"/>
                <a:ea typeface="Times New Roman" panose="02020603050405020304" pitchFamily="18" charset="0"/>
              </a:rPr>
              <a:t>[2023] EWHC 2627 (Comm): injunctive relief under s.44 Arbitration Act 1996</a:t>
            </a:r>
          </a:p>
          <a:p>
            <a:endParaRPr lang="en-GB" sz="2000" dirty="0">
              <a:effectLst/>
              <a:latin typeface="Times New Roman" panose="02020603050405020304" pitchFamily="18" charset="0"/>
              <a:ea typeface="Times New Roman" panose="02020603050405020304" pitchFamily="18" charset="0"/>
            </a:endParaRPr>
          </a:p>
          <a:p>
            <a:endParaRPr lang="en-GB" sz="2000" dirty="0"/>
          </a:p>
        </p:txBody>
      </p:sp>
      <p:pic>
        <p:nvPicPr>
          <p:cNvPr id="5122" name="Picture 2" descr="PACCAR Achieves Excellent Quarterly Revenues and Earnings - School  Transportation News">
            <a:extLst>
              <a:ext uri="{FF2B5EF4-FFF2-40B4-BE49-F238E27FC236}">
                <a16:creationId xmlns:a16="http://schemas.microsoft.com/office/drawing/2014/main" id="{D58BC35A-D6FB-8B27-FAFB-4D52CB5F47E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109502" y="2530995"/>
            <a:ext cx="3615776" cy="1807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3024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51"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8F0DD4-CCF3-CAF0-D31E-9A381AF5CE0C}"/>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Trusts in Funding Agreements</a:t>
            </a:r>
          </a:p>
        </p:txBody>
      </p:sp>
      <p:pic>
        <p:nvPicPr>
          <p:cNvPr id="6146" name="Picture 2" descr="Offshore Trust: Among The Best Vehicles For Asset Protection">
            <a:extLst>
              <a:ext uri="{FF2B5EF4-FFF2-40B4-BE49-F238E27FC236}">
                <a16:creationId xmlns:a16="http://schemas.microsoft.com/office/drawing/2014/main" id="{F9459729-567C-7A47-74CC-8D1BD0A717A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777316" y="1302898"/>
            <a:ext cx="6780700" cy="4249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8338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474AC3-772B-495C-20D0-858D42519C49}"/>
              </a:ext>
            </a:extLst>
          </p:cNvPr>
          <p:cNvSpPr>
            <a:spLocks noGrp="1"/>
          </p:cNvSpPr>
          <p:nvPr>
            <p:ph type="title"/>
          </p:nvPr>
        </p:nvSpPr>
        <p:spPr>
          <a:xfrm>
            <a:off x="466722" y="586855"/>
            <a:ext cx="3201366" cy="3387497"/>
          </a:xfrm>
        </p:spPr>
        <p:txBody>
          <a:bodyPr anchor="b">
            <a:normAutofit/>
          </a:bodyPr>
          <a:lstStyle/>
          <a:p>
            <a:pPr algn="r"/>
            <a:r>
              <a:rPr lang="en-GB" sz="4000" dirty="0">
                <a:solidFill>
                  <a:srgbClr val="FFFFFF"/>
                </a:solidFill>
              </a:rPr>
              <a:t>Trusts in Funding Agreements</a:t>
            </a:r>
          </a:p>
        </p:txBody>
      </p:sp>
      <p:sp>
        <p:nvSpPr>
          <p:cNvPr id="3" name="Content Placeholder 2">
            <a:extLst>
              <a:ext uri="{FF2B5EF4-FFF2-40B4-BE49-F238E27FC236}">
                <a16:creationId xmlns:a16="http://schemas.microsoft.com/office/drawing/2014/main" id="{F112B01C-EF5C-D25F-992F-9A166AE4AA10}"/>
              </a:ext>
            </a:extLst>
          </p:cNvPr>
          <p:cNvSpPr>
            <a:spLocks noGrp="1"/>
          </p:cNvSpPr>
          <p:nvPr>
            <p:ph idx="1"/>
          </p:nvPr>
        </p:nvSpPr>
        <p:spPr>
          <a:xfrm>
            <a:off x="4810259" y="649480"/>
            <a:ext cx="6555347" cy="5546047"/>
          </a:xfrm>
        </p:spPr>
        <p:txBody>
          <a:bodyPr anchor="ctr">
            <a:normAutofit/>
          </a:bodyPr>
          <a:lstStyle/>
          <a:p>
            <a:endParaRPr lang="en-GB" sz="2000" dirty="0"/>
          </a:p>
          <a:p>
            <a:pPr marL="0" indent="0">
              <a:buNone/>
            </a:pPr>
            <a:r>
              <a:rPr lang="en-GB" sz="2000" dirty="0">
                <a:latin typeface="Times New Roman" panose="02020603050405020304" pitchFamily="18" charset="0"/>
                <a:cs typeface="Times New Roman" panose="02020603050405020304" pitchFamily="18" charset="0"/>
              </a:rPr>
              <a:t>How far do the trustees’ usual powers apply to funded party trustees?</a:t>
            </a:r>
          </a:p>
          <a:p>
            <a:r>
              <a:rPr lang="en-GB" sz="2000" i="1" kern="0" dirty="0">
                <a:effectLst/>
                <a:latin typeface="Times New Roman" panose="02020603050405020304" pitchFamily="18" charset="0"/>
                <a:ea typeface="Times New Roman" panose="02020603050405020304" pitchFamily="18" charset="0"/>
              </a:rPr>
              <a:t>Re Smith </a:t>
            </a:r>
            <a:r>
              <a:rPr lang="en-GB" sz="2000" kern="0" dirty="0">
                <a:effectLst/>
                <a:latin typeface="Times New Roman" panose="02020603050405020304" pitchFamily="18" charset="0"/>
                <a:ea typeface="Times New Roman" panose="02020603050405020304" pitchFamily="18" charset="0"/>
              </a:rPr>
              <a:t>[2022] EWHC 3053 (Comm), existing trustees sought confirmation:</a:t>
            </a:r>
          </a:p>
          <a:p>
            <a:pPr marL="447675" lvl="1" indent="-447675">
              <a:buFont typeface="Symbol" panose="05050102010706020507" pitchFamily="18" charset="2"/>
              <a:buChar char=""/>
            </a:pPr>
            <a:r>
              <a:rPr lang="en-GB" sz="2000" dirty="0">
                <a:effectLst/>
                <a:latin typeface="Times New Roman" panose="02020603050405020304" pitchFamily="18" charset="0"/>
                <a:ea typeface="Times New Roman" panose="02020603050405020304" pitchFamily="18" charset="0"/>
              </a:rPr>
              <a:t>they had validly exercised the power to appoint a replacement trustee under s.36(1) of the Trustee Act 1925, the replacement trustee being a professional trustee whose remuneration would have been an expense to be met from trust assets;</a:t>
            </a:r>
          </a:p>
          <a:p>
            <a:pPr marL="447675" lvl="1" indent="-447675">
              <a:buFont typeface="Symbol" panose="05050102010706020507" pitchFamily="18" charset="2"/>
              <a:buChar char=""/>
            </a:pPr>
            <a:r>
              <a:rPr lang="en-GB" sz="2000" dirty="0">
                <a:effectLst/>
                <a:latin typeface="Times New Roman" panose="02020603050405020304" pitchFamily="18" charset="0"/>
                <a:ea typeface="Times New Roman" panose="02020603050405020304" pitchFamily="18" charset="0"/>
              </a:rPr>
              <a:t>that it formed part of the functions of the trustees (i.e. the funded claimants) to exercise “those powers usually attributable to trustees under the general law”, including those arising under the Trustee Acts1925 and 2000 and the Trusts of Land and Appointment of Trustees Act 1996</a:t>
            </a:r>
            <a:r>
              <a:rPr lang="en-GB" sz="2000" dirty="0">
                <a:latin typeface="Times New Roman" panose="02020603050405020304" pitchFamily="18" charset="0"/>
                <a:ea typeface="Times New Roman" panose="02020603050405020304" pitchFamily="18" charset="0"/>
              </a:rPr>
              <a:t>;</a:t>
            </a:r>
          </a:p>
          <a:p>
            <a:pPr marL="447675" lvl="1" indent="-447675">
              <a:buFont typeface="Symbol" panose="05050102010706020507" pitchFamily="18" charset="2"/>
              <a:buChar char=""/>
            </a:pPr>
            <a:r>
              <a:rPr lang="en-GB" sz="2000" dirty="0">
                <a:effectLst/>
                <a:latin typeface="Times New Roman" panose="02020603050405020304" pitchFamily="18" charset="0"/>
                <a:ea typeface="Times New Roman" panose="02020603050405020304" pitchFamily="18" charset="0"/>
              </a:rPr>
              <a:t>that the trustees were entitled  to an indemnity from the trust fund for their liabilities, costs and expenses properly incurred and a lien over trust assets.</a:t>
            </a:r>
          </a:p>
          <a:p>
            <a:endParaRPr lang="en-GB" sz="2000" dirty="0">
              <a:effectLst/>
              <a:latin typeface="Times New Roman" panose="02020603050405020304" pitchFamily="18" charset="0"/>
              <a:ea typeface="Times New Roman" panose="02020603050405020304" pitchFamily="18" charset="0"/>
            </a:endParaRPr>
          </a:p>
          <a:p>
            <a:pPr marL="0" indent="0">
              <a:buNone/>
            </a:pPr>
            <a:endParaRPr lang="en-GB" sz="2000" dirty="0"/>
          </a:p>
        </p:txBody>
      </p:sp>
    </p:spTree>
    <p:extLst>
      <p:ext uri="{BB962C8B-B14F-4D97-AF65-F5344CB8AC3E}">
        <p14:creationId xmlns:p14="http://schemas.microsoft.com/office/powerpoint/2010/main" val="1404211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FE981F-54D5-9D51-C387-D9B0AE39D83F}"/>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Trusts in Funding Agreements</a:t>
            </a:r>
          </a:p>
        </p:txBody>
      </p:sp>
      <p:sp>
        <p:nvSpPr>
          <p:cNvPr id="3" name="Content Placeholder 2">
            <a:extLst>
              <a:ext uri="{FF2B5EF4-FFF2-40B4-BE49-F238E27FC236}">
                <a16:creationId xmlns:a16="http://schemas.microsoft.com/office/drawing/2014/main" id="{3551E746-23B5-EA76-D283-574432446DA1}"/>
              </a:ext>
            </a:extLst>
          </p:cNvPr>
          <p:cNvSpPr>
            <a:spLocks noGrp="1"/>
          </p:cNvSpPr>
          <p:nvPr>
            <p:ph idx="1"/>
          </p:nvPr>
        </p:nvSpPr>
        <p:spPr>
          <a:xfrm>
            <a:off x="4810259" y="649480"/>
            <a:ext cx="6555347" cy="5546047"/>
          </a:xfrm>
        </p:spPr>
        <p:txBody>
          <a:bodyPr anchor="ctr">
            <a:normAutofit/>
          </a:bodyPr>
          <a:lstStyle/>
          <a:p>
            <a:r>
              <a:rPr lang="en-GB" sz="2000" i="1" kern="0" dirty="0">
                <a:effectLst/>
                <a:latin typeface="Times New Roman" panose="02020603050405020304" pitchFamily="18" charset="0"/>
                <a:ea typeface="Times New Roman" panose="02020603050405020304" pitchFamily="18" charset="0"/>
              </a:rPr>
              <a:t>Re Smith </a:t>
            </a:r>
            <a:r>
              <a:rPr lang="en-GB" sz="2000" kern="0" dirty="0">
                <a:effectLst/>
                <a:latin typeface="Times New Roman" panose="02020603050405020304" pitchFamily="18" charset="0"/>
                <a:ea typeface="Times New Roman" panose="02020603050405020304" pitchFamily="18" charset="0"/>
              </a:rPr>
              <a:t>[2022] EWHC 3053 (Comm):</a:t>
            </a:r>
          </a:p>
          <a:p>
            <a:pPr marL="442913" indent="4763">
              <a:buNone/>
            </a:pPr>
            <a:r>
              <a:rPr lang="en-GB" sz="2000" dirty="0">
                <a:effectLst/>
                <a:latin typeface="Times New Roman" panose="02020603050405020304" pitchFamily="18" charset="0"/>
                <a:ea typeface="Times New Roman" panose="02020603050405020304" pitchFamily="18" charset="0"/>
              </a:rPr>
              <a:t>“In the preface to the fourth edition of </a:t>
            </a:r>
            <a:r>
              <a:rPr lang="en-GB" sz="2000" i="1" dirty="0">
                <a:effectLst/>
                <a:latin typeface="Times New Roman" panose="02020603050405020304" pitchFamily="18" charset="0"/>
                <a:ea typeface="Times New Roman" panose="02020603050405020304" pitchFamily="18" charset="0"/>
              </a:rPr>
              <a:t>Meagher </a:t>
            </a:r>
            <a:r>
              <a:rPr lang="en-GB" sz="2000" i="1" dirty="0" err="1">
                <a:effectLst/>
                <a:latin typeface="Times New Roman" panose="02020603050405020304" pitchFamily="18" charset="0"/>
                <a:ea typeface="Times New Roman" panose="02020603050405020304" pitchFamily="18" charset="0"/>
              </a:rPr>
              <a:t>Gummow</a:t>
            </a:r>
            <a:r>
              <a:rPr lang="en-GB" sz="2000" i="1" dirty="0">
                <a:effectLst/>
                <a:latin typeface="Times New Roman" panose="02020603050405020304" pitchFamily="18" charset="0"/>
                <a:ea typeface="Times New Roman" panose="02020603050405020304" pitchFamily="18" charset="0"/>
              </a:rPr>
              <a:t> &amp; </a:t>
            </a:r>
            <a:r>
              <a:rPr lang="en-GB" sz="2000" i="1" dirty="0" err="1">
                <a:effectLst/>
                <a:latin typeface="Times New Roman" panose="02020603050405020304" pitchFamily="18" charset="0"/>
                <a:ea typeface="Times New Roman" panose="02020603050405020304" pitchFamily="18" charset="0"/>
              </a:rPr>
              <a:t>Lehane's</a:t>
            </a:r>
            <a:r>
              <a:rPr lang="en-GB" sz="2000" i="1" dirty="0">
                <a:effectLst/>
                <a:latin typeface="Times New Roman" panose="02020603050405020304" pitchFamily="18" charset="0"/>
                <a:ea typeface="Times New Roman" panose="02020603050405020304" pitchFamily="18" charset="0"/>
              </a:rPr>
              <a:t> Equity: Doctrines &amp; Remedies</a:t>
            </a:r>
            <a:r>
              <a:rPr lang="en-GB" sz="2000" dirty="0">
                <a:effectLst/>
                <a:latin typeface="Times New Roman" panose="02020603050405020304" pitchFamily="18" charset="0"/>
                <a:ea typeface="Times New Roman" panose="02020603050405020304" pitchFamily="18" charset="0"/>
              </a:rPr>
              <a:t> (2002), the editors suggested of one jurisdiction that the prospect of "any principled development of equitable principles seems remote", a state of affairs they sought to attribute to the "misguided endeavours" of one judge. They observed:</a:t>
            </a:r>
          </a:p>
          <a:p>
            <a:pPr marL="442913" indent="4763" fontAlgn="base">
              <a:buNone/>
            </a:pPr>
            <a:r>
              <a:rPr lang="en-GB" sz="2000" dirty="0">
                <a:effectLst/>
                <a:latin typeface="Times New Roman" panose="02020603050405020304" pitchFamily="18" charset="0"/>
                <a:ea typeface="Times New Roman" panose="02020603050405020304" pitchFamily="18" charset="0"/>
              </a:rPr>
              <a:t>‘That one man could, in a few years, cause such destruction exposes the fragility of contemporary legal systems’.</a:t>
            </a:r>
          </a:p>
          <a:p>
            <a:pPr marL="442913" indent="4763" fontAlgn="base">
              <a:buNone/>
            </a:pPr>
            <a:r>
              <a:rPr lang="en-GB" sz="2000" dirty="0">
                <a:effectLst/>
                <a:latin typeface="Times New Roman" panose="02020603050405020304" pitchFamily="18" charset="0"/>
                <a:ea typeface="Times New Roman" panose="02020603050405020304" pitchFamily="18" charset="0"/>
              </a:rPr>
              <a:t>This is now the fourth occasion in this litigation in which, as a commercial lawyer sitting in the Commercial Court, I have found myself neck-deep in the doctrines and principles of trusts law and equity, and I am concerned that my own endeavours (misguided or otherwise) may be provoking a similar reaction.”</a:t>
            </a:r>
          </a:p>
          <a:p>
            <a:pPr marL="0" indent="0">
              <a:buNone/>
            </a:pPr>
            <a:endParaRPr lang="en-GB" sz="2000" dirty="0"/>
          </a:p>
        </p:txBody>
      </p:sp>
    </p:spTree>
    <p:extLst>
      <p:ext uri="{BB962C8B-B14F-4D97-AF65-F5344CB8AC3E}">
        <p14:creationId xmlns:p14="http://schemas.microsoft.com/office/powerpoint/2010/main" val="3440516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E45942-7080-823F-AD31-D54CFE716AAB}"/>
              </a:ext>
            </a:extLst>
          </p:cNvPr>
          <p:cNvSpPr>
            <a:spLocks noGrp="1"/>
          </p:cNvSpPr>
          <p:nvPr>
            <p:ph type="title"/>
          </p:nvPr>
        </p:nvSpPr>
        <p:spPr>
          <a:xfrm>
            <a:off x="686834" y="1153572"/>
            <a:ext cx="3200400" cy="4461163"/>
          </a:xfrm>
        </p:spPr>
        <p:txBody>
          <a:bodyPr>
            <a:normAutofit/>
          </a:bodyPr>
          <a:lstStyle/>
          <a:p>
            <a:r>
              <a:rPr lang="en-GB">
                <a:solidFill>
                  <a:srgbClr val="FFFFFF"/>
                </a:solidFill>
              </a:rPr>
              <a:t>The Litigation Funding Revolution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3A562DD-F00F-B915-72DA-75617BF12724}"/>
              </a:ext>
            </a:extLst>
          </p:cNvPr>
          <p:cNvSpPr>
            <a:spLocks noGrp="1"/>
          </p:cNvSpPr>
          <p:nvPr>
            <p:ph idx="1"/>
          </p:nvPr>
        </p:nvSpPr>
        <p:spPr>
          <a:xfrm>
            <a:off x="4447308" y="591344"/>
            <a:ext cx="6906491" cy="5585619"/>
          </a:xfrm>
        </p:spPr>
        <p:txBody>
          <a:bodyPr anchor="ctr">
            <a:normAutofit lnSpcReduction="10000"/>
          </a:bodyPr>
          <a:lstStyle/>
          <a:p>
            <a:endParaRPr lang="en-GB" sz="2600" kern="0" dirty="0">
              <a:effectLst/>
              <a:latin typeface="Times New Roman" panose="02020603050405020304" pitchFamily="18" charset="0"/>
              <a:ea typeface="Times New Roman" panose="02020603050405020304" pitchFamily="18" charset="0"/>
            </a:endParaRPr>
          </a:p>
          <a:p>
            <a:r>
              <a:rPr lang="en-GB" sz="2600" kern="0" dirty="0">
                <a:effectLst/>
                <a:latin typeface="Times New Roman" panose="02020603050405020304" pitchFamily="18" charset="0"/>
                <a:ea typeface="Times New Roman" panose="02020603050405020304" pitchFamily="18" charset="0"/>
              </a:rPr>
              <a:t>Lord Neuberger: “From </a:t>
            </a:r>
            <a:r>
              <a:rPr lang="en-GB" sz="2600" kern="0" dirty="0" err="1">
                <a:effectLst/>
                <a:latin typeface="Times New Roman" panose="02020603050405020304" pitchFamily="18" charset="0"/>
                <a:ea typeface="Times New Roman" panose="02020603050405020304" pitchFamily="18" charset="0"/>
              </a:rPr>
              <a:t>Barretry</a:t>
            </a:r>
            <a:r>
              <a:rPr lang="en-GB" sz="2600" kern="0" dirty="0">
                <a:effectLst/>
                <a:latin typeface="Times New Roman" panose="02020603050405020304" pitchFamily="18" charset="0"/>
                <a:ea typeface="Times New Roman" panose="02020603050405020304" pitchFamily="18" charset="0"/>
              </a:rPr>
              <a:t>, Maintenance and Champerty to Litigation Funding” (2013): £230m funding available</a:t>
            </a:r>
          </a:p>
          <a:p>
            <a:r>
              <a:rPr lang="en-GB" sz="2600" kern="0" dirty="0">
                <a:latin typeface="Times New Roman" panose="02020603050405020304" pitchFamily="18" charset="0"/>
                <a:ea typeface="Times New Roman" panose="02020603050405020304" pitchFamily="18" charset="0"/>
              </a:rPr>
              <a:t>2018: £1.3 billion.</a:t>
            </a:r>
            <a:endParaRPr lang="en-GB" sz="2600" kern="0" dirty="0">
              <a:effectLst/>
              <a:latin typeface="Times New Roman" panose="02020603050405020304" pitchFamily="18" charset="0"/>
              <a:ea typeface="Times New Roman" panose="02020603050405020304" pitchFamily="18" charset="0"/>
            </a:endParaRPr>
          </a:p>
          <a:p>
            <a:r>
              <a:rPr lang="en-GB" sz="2600" kern="0" dirty="0">
                <a:latin typeface="Times New Roman" panose="02020603050405020304" pitchFamily="18" charset="0"/>
                <a:ea typeface="Times New Roman" panose="02020603050405020304" pitchFamily="18" charset="0"/>
              </a:rPr>
              <a:t>2022: £2 billion</a:t>
            </a:r>
          </a:p>
          <a:p>
            <a:pPr marL="0" indent="0">
              <a:buNone/>
            </a:pPr>
            <a:r>
              <a:rPr lang="en-GB" sz="2600" kern="0" dirty="0">
                <a:latin typeface="Times New Roman" panose="02020603050405020304" pitchFamily="18" charset="0"/>
                <a:ea typeface="Times New Roman" panose="02020603050405020304" pitchFamily="18" charset="0"/>
              </a:rPr>
              <a:t>And the US:</a:t>
            </a:r>
          </a:p>
          <a:p>
            <a:r>
              <a:rPr lang="en-GB" sz="2600" kern="0" dirty="0">
                <a:latin typeface="Times New Roman" panose="02020603050405020304" pitchFamily="18" charset="0"/>
                <a:ea typeface="Times New Roman" panose="02020603050405020304" pitchFamily="18" charset="0"/>
              </a:rPr>
              <a:t>$13 billion in 2022</a:t>
            </a:r>
          </a:p>
          <a:p>
            <a:r>
              <a:rPr lang="en-GB" sz="2600" kern="0" dirty="0">
                <a:latin typeface="Times New Roman" panose="02020603050405020304" pitchFamily="18" charset="0"/>
                <a:ea typeface="Times New Roman" panose="02020603050405020304" pitchFamily="18" charset="0"/>
              </a:rPr>
              <a:t>Forecast $57.2 billion by 2035</a:t>
            </a:r>
          </a:p>
          <a:p>
            <a:r>
              <a:rPr lang="en-GB" sz="2600" kern="0" dirty="0">
                <a:latin typeface="Times New Roman" panose="02020603050405020304" pitchFamily="18" charset="0"/>
                <a:ea typeface="Times New Roman" panose="02020603050405020304" pitchFamily="18" charset="0"/>
              </a:rPr>
              <a:t>41% of cases funded</a:t>
            </a:r>
          </a:p>
          <a:p>
            <a:r>
              <a:rPr lang="en-GB" sz="2600" kern="0" dirty="0">
                <a:latin typeface="Times New Roman" panose="02020603050405020304" pitchFamily="18" charset="0"/>
                <a:ea typeface="Times New Roman" panose="02020603050405020304" pitchFamily="18" charset="0"/>
              </a:rPr>
              <a:t>65% of funding commercial cases</a:t>
            </a:r>
          </a:p>
          <a:p>
            <a:r>
              <a:rPr lang="en-GB" sz="2600" kern="0" dirty="0">
                <a:latin typeface="Times New Roman" panose="02020603050405020304" pitchFamily="18" charset="0"/>
                <a:ea typeface="Times New Roman" panose="02020603050405020304" pitchFamily="18" charset="0"/>
              </a:rPr>
              <a:t>The remainder split between international arbitration and bankruptcy</a:t>
            </a:r>
          </a:p>
          <a:p>
            <a:endParaRPr lang="en-GB" sz="2600" kern="0" dirty="0">
              <a:latin typeface="Times New Roman" panose="02020603050405020304" pitchFamily="18" charset="0"/>
              <a:ea typeface="Times New Roman" panose="02020603050405020304" pitchFamily="18" charset="0"/>
            </a:endParaRPr>
          </a:p>
          <a:p>
            <a:endParaRPr lang="en-GB" sz="2600" dirty="0"/>
          </a:p>
        </p:txBody>
      </p:sp>
    </p:spTree>
    <p:extLst>
      <p:ext uri="{BB962C8B-B14F-4D97-AF65-F5344CB8AC3E}">
        <p14:creationId xmlns:p14="http://schemas.microsoft.com/office/powerpoint/2010/main" val="57477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25">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513A44-6703-A7AD-20B4-BBFC09F2ED23}"/>
              </a:ext>
            </a:extLst>
          </p:cNvPr>
          <p:cNvSpPr>
            <a:spLocks noGrp="1"/>
          </p:cNvSpPr>
          <p:nvPr>
            <p:ph type="title"/>
          </p:nvPr>
        </p:nvSpPr>
        <p:spPr>
          <a:xfrm>
            <a:off x="586478" y="1683756"/>
            <a:ext cx="3115265" cy="2396359"/>
          </a:xfrm>
        </p:spPr>
        <p:txBody>
          <a:bodyPr anchor="b">
            <a:normAutofit/>
          </a:bodyPr>
          <a:lstStyle/>
          <a:p>
            <a:pPr algn="r"/>
            <a:r>
              <a:rPr lang="en-GB" sz="4000">
                <a:solidFill>
                  <a:srgbClr val="FFFFFF"/>
                </a:solidFill>
              </a:rPr>
              <a:t>Trusts in Funding Agreements</a:t>
            </a:r>
          </a:p>
        </p:txBody>
      </p:sp>
      <p:graphicFrame>
        <p:nvGraphicFramePr>
          <p:cNvPr id="5" name="Content Placeholder 2">
            <a:extLst>
              <a:ext uri="{FF2B5EF4-FFF2-40B4-BE49-F238E27FC236}">
                <a16:creationId xmlns:a16="http://schemas.microsoft.com/office/drawing/2014/main" id="{0C9BAB3E-ED16-1B29-E9E6-724C44C4656F}"/>
              </a:ext>
            </a:extLst>
          </p:cNvPr>
          <p:cNvGraphicFramePr>
            <a:graphicFrameLocks noGrp="1"/>
          </p:cNvGraphicFramePr>
          <p:nvPr>
            <p:ph idx="1"/>
            <p:extLst>
              <p:ext uri="{D42A27DB-BD31-4B8C-83A1-F6EECF244321}">
                <p14:modId xmlns:p14="http://schemas.microsoft.com/office/powerpoint/2010/main" val="396601896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2592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FBF32C-61E7-BDCA-E79D-5C0B5635527C}"/>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Trusts in Funding Agreements</a:t>
            </a:r>
          </a:p>
        </p:txBody>
      </p:sp>
      <p:sp>
        <p:nvSpPr>
          <p:cNvPr id="24" name="Content Placeholder 2">
            <a:extLst>
              <a:ext uri="{FF2B5EF4-FFF2-40B4-BE49-F238E27FC236}">
                <a16:creationId xmlns:a16="http://schemas.microsoft.com/office/drawing/2014/main" id="{9F4E2AFF-3B0A-B491-9CE0-C998D820A210}"/>
              </a:ext>
            </a:extLst>
          </p:cNvPr>
          <p:cNvSpPr>
            <a:spLocks noGrp="1"/>
          </p:cNvSpPr>
          <p:nvPr>
            <p:ph idx="1"/>
          </p:nvPr>
        </p:nvSpPr>
        <p:spPr>
          <a:xfrm>
            <a:off x="4810259" y="649480"/>
            <a:ext cx="6555347" cy="5546047"/>
          </a:xfrm>
        </p:spPr>
        <p:txBody>
          <a:bodyPr anchor="ctr">
            <a:normAutofit/>
          </a:bodyPr>
          <a:lstStyle/>
          <a:p>
            <a:r>
              <a:rPr lang="en-GB" sz="1700" i="1" kern="0" dirty="0">
                <a:effectLst/>
                <a:latin typeface="Times New Roman"/>
                <a:ea typeface="Times New Roman" panose="02020603050405020304" pitchFamily="18" charset="0"/>
                <a:cs typeface="Times New Roman"/>
              </a:rPr>
              <a:t>Re Smith </a:t>
            </a:r>
            <a:r>
              <a:rPr lang="en-GB" sz="1700" kern="0" dirty="0">
                <a:effectLst/>
                <a:latin typeface="Times New Roman"/>
                <a:ea typeface="Times New Roman" panose="02020603050405020304" pitchFamily="18" charset="0"/>
                <a:cs typeface="Times New Roman"/>
              </a:rPr>
              <a:t>[2022] EWHC 3053 (Comm)</a:t>
            </a:r>
          </a:p>
          <a:p>
            <a:r>
              <a:rPr lang="en-GB" sz="1700" kern="0" dirty="0">
                <a:effectLst/>
                <a:latin typeface="Times New Roman"/>
                <a:ea typeface="Times New Roman" panose="02020603050405020304" pitchFamily="18" charset="0"/>
                <a:cs typeface="Times New Roman"/>
              </a:rPr>
              <a:t>Section 36 of the Trustee Act </a:t>
            </a:r>
            <a:r>
              <a:rPr lang="en-GB" sz="1700" kern="0" dirty="0">
                <a:latin typeface="Times New Roman"/>
                <a:ea typeface="Times New Roman" panose="02020603050405020304" pitchFamily="18" charset="0"/>
                <a:cs typeface="Times New Roman"/>
              </a:rPr>
              <a:t>1928 provides </a:t>
            </a:r>
            <a:r>
              <a:rPr lang="en-GB" sz="1700" kern="0" dirty="0">
                <a:effectLst/>
                <a:latin typeface="Times New Roman"/>
                <a:ea typeface="Times New Roman" panose="02020603050405020304" pitchFamily="18" charset="0"/>
                <a:cs typeface="Times New Roman"/>
              </a:rPr>
              <a:t>that “Where a trustee … refuses or is unfit to act therein, or is incapable of acting therein, or is an infant, then, (a) the person or persons nominated for the purpose of appointing new trustees by the instrument, if any, creating the trust; or (b) if there is no such person, or no such person able and willing to act, then the surviving or continuing trustees or trustee for the time being, or the personal representatives of the last surviving or continuing trustee; may, by writing, appoint one or more other persons (whether or not being the persons exercising the power) to be a trustee or trustees ….”.</a:t>
            </a:r>
            <a:r>
              <a:rPr lang="en-GB" sz="1700" kern="0" dirty="0">
                <a:latin typeface="Times New Roman"/>
                <a:ea typeface="Times New Roman" panose="02020603050405020304" pitchFamily="18" charset="0"/>
                <a:cs typeface="Times New Roman"/>
              </a:rPr>
              <a:t> </a:t>
            </a:r>
            <a:endParaRPr lang="en-GB" sz="1700" kern="0" dirty="0">
              <a:effectLst/>
              <a:latin typeface="Times New Roman"/>
              <a:ea typeface="Times New Roman" panose="02020603050405020304" pitchFamily="18" charset="0"/>
              <a:cs typeface="Times New Roman"/>
            </a:endParaRPr>
          </a:p>
          <a:p>
            <a:r>
              <a:rPr lang="en-GB" sz="1700" kern="0" dirty="0">
                <a:latin typeface="Times New Roman"/>
                <a:cs typeface="Times New Roman"/>
              </a:rPr>
              <a:t>Could  existing funded party trustees appoint new professional trustee and charge the trust?</a:t>
            </a:r>
          </a:p>
          <a:p>
            <a:r>
              <a:rPr lang="en-GB" sz="1700" i="1" dirty="0">
                <a:effectLst/>
                <a:latin typeface="Times New Roman"/>
                <a:ea typeface="Times New Roman" panose="02020603050405020304" pitchFamily="18" charset="0"/>
                <a:cs typeface="Times New Roman"/>
              </a:rPr>
              <a:t>Smith</a:t>
            </a:r>
            <a:r>
              <a:rPr lang="en-GB" sz="1700" dirty="0">
                <a:effectLst/>
                <a:latin typeface="Times New Roman"/>
                <a:ea typeface="Times New Roman" panose="02020603050405020304" pitchFamily="18" charset="0"/>
                <a:cs typeface="Times New Roman"/>
              </a:rPr>
              <a:t>: trustees’ power of appointmen</a:t>
            </a:r>
            <a:r>
              <a:rPr lang="en-GB" sz="1700" dirty="0">
                <a:latin typeface="Times New Roman"/>
                <a:ea typeface="Times New Roman" panose="02020603050405020304" pitchFamily="18" charset="0"/>
                <a:cs typeface="Times New Roman"/>
              </a:rPr>
              <a:t>t of replacement trustee </a:t>
            </a:r>
            <a:r>
              <a:rPr lang="en-GB" sz="1700" dirty="0">
                <a:effectLst/>
                <a:latin typeface="Times New Roman"/>
                <a:ea typeface="Times New Roman" panose="02020603050405020304" pitchFamily="18" charset="0"/>
                <a:cs typeface="Times New Roman"/>
              </a:rPr>
              <a:t>was impliedly excluded. Existing trustees simply funded parties whose benefit was to come from share of proceeds of </a:t>
            </a:r>
            <a:r>
              <a:rPr lang="en-GB" sz="1700" dirty="0">
                <a:latin typeface="Times New Roman"/>
                <a:ea typeface="Times New Roman" panose="02020603050405020304" pitchFamily="18" charset="0"/>
                <a:cs typeface="Times New Roman"/>
              </a:rPr>
              <a:t>litigation not remuneration from trust fund</a:t>
            </a:r>
          </a:p>
          <a:p>
            <a:r>
              <a:rPr lang="en-GB" sz="1700" dirty="0">
                <a:effectLst/>
                <a:latin typeface="Times New Roman"/>
                <a:ea typeface="Times New Roman" panose="02020603050405020304" pitchFamily="18" charset="0"/>
                <a:cs typeface="Times New Roman"/>
              </a:rPr>
              <a:t>The appointment of a professional trustee who was not in contractual privity with Harbour “would involve a very significant departure” from the basis of the contract.</a:t>
            </a:r>
            <a:endParaRPr lang="en-GB" sz="1700" dirty="0">
              <a:latin typeface="Times New Roman"/>
              <a:cs typeface="Times New Roman"/>
            </a:endParaRPr>
          </a:p>
        </p:txBody>
      </p:sp>
    </p:spTree>
    <p:extLst>
      <p:ext uri="{BB962C8B-B14F-4D97-AF65-F5344CB8AC3E}">
        <p14:creationId xmlns:p14="http://schemas.microsoft.com/office/powerpoint/2010/main" val="2908360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75" name="Rectangle 7174">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9F6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1F13A3-BB2E-607C-0C0C-40FC3E8FB3A6}"/>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a:solidFill>
                  <a:srgbClr val="FFFFFF"/>
                </a:solidFill>
              </a:rPr>
              <a:t>The funder, the funded and the lawyers</a:t>
            </a:r>
          </a:p>
        </p:txBody>
      </p:sp>
      <p:sp>
        <p:nvSpPr>
          <p:cNvPr id="7177"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descr="Tug of war: City law firms battle for share of booming PE market - Private  Equity News">
            <a:extLst>
              <a:ext uri="{FF2B5EF4-FFF2-40B4-BE49-F238E27FC236}">
                <a16:creationId xmlns:a16="http://schemas.microsoft.com/office/drawing/2014/main" id="{82D4D43D-C415-38DB-F64E-BD5BE38E46DE}"/>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864"/>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033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ED5D3B-40A9-3E6F-4987-76E3563D4B99}"/>
              </a:ext>
            </a:extLst>
          </p:cNvPr>
          <p:cNvSpPr>
            <a:spLocks noGrp="1"/>
          </p:cNvSpPr>
          <p:nvPr>
            <p:ph type="title"/>
          </p:nvPr>
        </p:nvSpPr>
        <p:spPr>
          <a:xfrm>
            <a:off x="586478" y="1683756"/>
            <a:ext cx="3115265" cy="2396359"/>
          </a:xfrm>
        </p:spPr>
        <p:txBody>
          <a:bodyPr anchor="b">
            <a:normAutofit/>
          </a:bodyPr>
          <a:lstStyle/>
          <a:p>
            <a:pPr algn="r"/>
            <a:r>
              <a:rPr lang="en-GB" sz="4000">
                <a:solidFill>
                  <a:srgbClr val="FFFFFF"/>
                </a:solidFill>
              </a:rPr>
              <a:t>The funder, the funded and the lawyers</a:t>
            </a:r>
          </a:p>
        </p:txBody>
      </p:sp>
      <p:graphicFrame>
        <p:nvGraphicFramePr>
          <p:cNvPr id="5" name="Content Placeholder 2">
            <a:extLst>
              <a:ext uri="{FF2B5EF4-FFF2-40B4-BE49-F238E27FC236}">
                <a16:creationId xmlns:a16="http://schemas.microsoft.com/office/drawing/2014/main" id="{18DC0617-9E68-0006-6A9E-F3A2C299E279}"/>
              </a:ext>
            </a:extLst>
          </p:cNvPr>
          <p:cNvGraphicFramePr>
            <a:graphicFrameLocks noGrp="1"/>
          </p:cNvGraphicFramePr>
          <p:nvPr>
            <p:ph idx="1"/>
            <p:extLst>
              <p:ext uri="{D42A27DB-BD31-4B8C-83A1-F6EECF244321}">
                <p14:modId xmlns:p14="http://schemas.microsoft.com/office/powerpoint/2010/main" val="389915820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12408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E3C68C-67F1-2FD8-A3E9-C5BB2A8C5418}"/>
              </a:ext>
            </a:extLst>
          </p:cNvPr>
          <p:cNvSpPr>
            <a:spLocks noGrp="1"/>
          </p:cNvSpPr>
          <p:nvPr>
            <p:ph type="title"/>
          </p:nvPr>
        </p:nvSpPr>
        <p:spPr>
          <a:xfrm>
            <a:off x="586478" y="1683756"/>
            <a:ext cx="3115265" cy="2396359"/>
          </a:xfrm>
        </p:spPr>
        <p:txBody>
          <a:bodyPr anchor="b">
            <a:normAutofit/>
          </a:bodyPr>
          <a:lstStyle/>
          <a:p>
            <a:pPr algn="r"/>
            <a:r>
              <a:rPr lang="en-GB" sz="4000">
                <a:solidFill>
                  <a:srgbClr val="FFFFFF"/>
                </a:solidFill>
              </a:rPr>
              <a:t>The funder, the funded and the lawyer</a:t>
            </a:r>
          </a:p>
        </p:txBody>
      </p:sp>
      <p:graphicFrame>
        <p:nvGraphicFramePr>
          <p:cNvPr id="5" name="Content Placeholder 2">
            <a:extLst>
              <a:ext uri="{FF2B5EF4-FFF2-40B4-BE49-F238E27FC236}">
                <a16:creationId xmlns:a16="http://schemas.microsoft.com/office/drawing/2014/main" id="{41E7F67E-805A-0630-140A-23A6C1326B26}"/>
              </a:ext>
            </a:extLst>
          </p:cNvPr>
          <p:cNvGraphicFramePr>
            <a:graphicFrameLocks noGrp="1"/>
          </p:cNvGraphicFramePr>
          <p:nvPr>
            <p:ph idx="1"/>
            <p:extLst>
              <p:ext uri="{D42A27DB-BD31-4B8C-83A1-F6EECF244321}">
                <p14:modId xmlns:p14="http://schemas.microsoft.com/office/powerpoint/2010/main" val="135918167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4083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201" name="Rectangle 8200">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DEB691-7525-3F99-12A9-A602AE432F9B}"/>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a:solidFill>
                  <a:srgbClr val="FFFFFF"/>
                </a:solidFill>
              </a:rPr>
              <a:t>A settlement veto?</a:t>
            </a:r>
          </a:p>
        </p:txBody>
      </p:sp>
      <p:sp>
        <p:nvSpPr>
          <p:cNvPr id="8203"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6" name="Picture 4" descr="Understanding the Non Negotiable">
            <a:extLst>
              <a:ext uri="{FF2B5EF4-FFF2-40B4-BE49-F238E27FC236}">
                <a16:creationId xmlns:a16="http://schemas.microsoft.com/office/drawing/2014/main" id="{E2E9867A-D21A-2C9C-6194-5F3DD69DEA04}"/>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1369" r="11278"/>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2795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1F6BF70-C7D1-4AF9-8DB4-BEEB8A9C35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00E3DE-97CD-C765-A8B6-566F9C30AB56}"/>
              </a:ext>
            </a:extLst>
          </p:cNvPr>
          <p:cNvSpPr>
            <a:spLocks noGrp="1"/>
          </p:cNvSpPr>
          <p:nvPr>
            <p:ph type="title"/>
          </p:nvPr>
        </p:nvSpPr>
        <p:spPr>
          <a:xfrm>
            <a:off x="645065" y="1097280"/>
            <a:ext cx="3796306" cy="4666207"/>
          </a:xfrm>
        </p:spPr>
        <p:txBody>
          <a:bodyPr anchor="ctr">
            <a:normAutofit/>
          </a:bodyPr>
          <a:lstStyle/>
          <a:p>
            <a:r>
              <a:rPr lang="en-GB" sz="4800"/>
              <a:t>A Settlement Veto?</a:t>
            </a:r>
          </a:p>
        </p:txBody>
      </p:sp>
      <p:grpSp>
        <p:nvGrpSpPr>
          <p:cNvPr id="11" name="Group 10">
            <a:extLst>
              <a:ext uri="{FF2B5EF4-FFF2-40B4-BE49-F238E27FC236}">
                <a16:creationId xmlns:a16="http://schemas.microsoft.com/office/drawing/2014/main" id="{0C66A8B6-1F6E-4FCC-93B9-B9986B6FD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576" y="5945955"/>
            <a:ext cx="12109423" cy="525780"/>
            <a:chOff x="82576" y="5945955"/>
            <a:chExt cx="12109423" cy="525780"/>
          </a:xfrm>
        </p:grpSpPr>
        <p:sp>
          <p:nvSpPr>
            <p:cNvPr id="12" name="Rectangle 11">
              <a:extLst>
                <a:ext uri="{FF2B5EF4-FFF2-40B4-BE49-F238E27FC236}">
                  <a16:creationId xmlns:a16="http://schemas.microsoft.com/office/drawing/2014/main" id="{CAF7C4FD-65AD-4BBE-886A-D2E923F94C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36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BA8278B-6DF7-481F-B1FA-FFE7D6C3C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5CFD571-9206-D51C-D064-E145865326E2}"/>
              </a:ext>
            </a:extLst>
          </p:cNvPr>
          <p:cNvGraphicFramePr>
            <a:graphicFrameLocks noGrp="1"/>
          </p:cNvGraphicFramePr>
          <p:nvPr>
            <p:ph idx="1"/>
            <p:extLst>
              <p:ext uri="{D42A27DB-BD31-4B8C-83A1-F6EECF244321}">
                <p14:modId xmlns:p14="http://schemas.microsoft.com/office/powerpoint/2010/main" val="2403852705"/>
              </p:ext>
            </p:extLst>
          </p:nvPr>
        </p:nvGraphicFramePr>
        <p:xfrm>
          <a:off x="5431536" y="1014153"/>
          <a:ext cx="5918184" cy="4979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152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9E3E050-78F3-1FDE-70BE-CD5A1755EDA9}"/>
              </a:ext>
            </a:extLst>
          </p:cNvPr>
          <p:cNvPicPr>
            <a:picLocks noChangeAspect="1"/>
          </p:cNvPicPr>
          <p:nvPr/>
        </p:nvPicPr>
        <p:blipFill rotWithShape="1">
          <a:blip r:embed="rId2">
            <a:duotone>
              <a:schemeClr val="bg2">
                <a:shade val="45000"/>
                <a:satMod val="135000"/>
              </a:schemeClr>
              <a:prstClr val="white"/>
            </a:duotone>
          </a:blip>
          <a:srcRect r="2667"/>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9FF790-C76B-C4A6-53D7-4A7B2976A57C}"/>
              </a:ext>
            </a:extLst>
          </p:cNvPr>
          <p:cNvSpPr>
            <a:spLocks noGrp="1"/>
          </p:cNvSpPr>
          <p:nvPr>
            <p:ph type="title"/>
          </p:nvPr>
        </p:nvSpPr>
        <p:spPr>
          <a:xfrm>
            <a:off x="838200" y="365125"/>
            <a:ext cx="10515600" cy="1325563"/>
          </a:xfrm>
        </p:spPr>
        <p:txBody>
          <a:bodyPr>
            <a:normAutofit/>
          </a:bodyPr>
          <a:lstStyle/>
          <a:p>
            <a:r>
              <a:rPr lang="en-GB" dirty="0"/>
              <a:t>A Settlement Veto?</a:t>
            </a:r>
            <a:endParaRPr lang="en-GB"/>
          </a:p>
        </p:txBody>
      </p:sp>
      <p:graphicFrame>
        <p:nvGraphicFramePr>
          <p:cNvPr id="5" name="Content Placeholder 2">
            <a:extLst>
              <a:ext uri="{FF2B5EF4-FFF2-40B4-BE49-F238E27FC236}">
                <a16:creationId xmlns:a16="http://schemas.microsoft.com/office/drawing/2014/main" id="{93E08E56-7916-C605-C149-8AA723AB723D}"/>
              </a:ext>
            </a:extLst>
          </p:cNvPr>
          <p:cNvGraphicFramePr>
            <a:graphicFrameLocks noGrp="1"/>
          </p:cNvGraphicFramePr>
          <p:nvPr>
            <p:ph idx="1"/>
            <p:extLst>
              <p:ext uri="{D42A27DB-BD31-4B8C-83A1-F6EECF244321}">
                <p14:modId xmlns:p14="http://schemas.microsoft.com/office/powerpoint/2010/main" val="88737771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812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1F6BF70-C7D1-4AF9-8DB4-BEEB8A9C35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3890ED-5E36-7866-5805-C7B4D3235ED7}"/>
              </a:ext>
            </a:extLst>
          </p:cNvPr>
          <p:cNvSpPr>
            <a:spLocks noGrp="1"/>
          </p:cNvSpPr>
          <p:nvPr>
            <p:ph type="title"/>
          </p:nvPr>
        </p:nvSpPr>
        <p:spPr>
          <a:xfrm>
            <a:off x="645065" y="1097280"/>
            <a:ext cx="3796306" cy="4666207"/>
          </a:xfrm>
        </p:spPr>
        <p:txBody>
          <a:bodyPr anchor="ctr">
            <a:normAutofit/>
          </a:bodyPr>
          <a:lstStyle/>
          <a:p>
            <a:r>
              <a:rPr lang="en-GB" sz="4800"/>
              <a:t>Termination of funding for material adverse change</a:t>
            </a:r>
          </a:p>
        </p:txBody>
      </p:sp>
      <p:grpSp>
        <p:nvGrpSpPr>
          <p:cNvPr id="11" name="Group 10">
            <a:extLst>
              <a:ext uri="{FF2B5EF4-FFF2-40B4-BE49-F238E27FC236}">
                <a16:creationId xmlns:a16="http://schemas.microsoft.com/office/drawing/2014/main" id="{0C66A8B6-1F6E-4FCC-93B9-B9986B6FD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576" y="5945955"/>
            <a:ext cx="12109423" cy="525780"/>
            <a:chOff x="82576" y="5945955"/>
            <a:chExt cx="12109423" cy="525780"/>
          </a:xfrm>
        </p:grpSpPr>
        <p:sp>
          <p:nvSpPr>
            <p:cNvPr id="12" name="Rectangle 11">
              <a:extLst>
                <a:ext uri="{FF2B5EF4-FFF2-40B4-BE49-F238E27FC236}">
                  <a16:creationId xmlns:a16="http://schemas.microsoft.com/office/drawing/2014/main" id="{CAF7C4FD-65AD-4BBE-886A-D2E923F94C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36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BA8278B-6DF7-481F-B1FA-FFE7D6C3C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03683B2-0C3D-61DD-2D57-0F9E9460147F}"/>
              </a:ext>
            </a:extLst>
          </p:cNvPr>
          <p:cNvGraphicFramePr>
            <a:graphicFrameLocks noGrp="1"/>
          </p:cNvGraphicFramePr>
          <p:nvPr>
            <p:ph idx="1"/>
            <p:extLst>
              <p:ext uri="{D42A27DB-BD31-4B8C-83A1-F6EECF244321}">
                <p14:modId xmlns:p14="http://schemas.microsoft.com/office/powerpoint/2010/main" val="489555541"/>
              </p:ext>
            </p:extLst>
          </p:nvPr>
        </p:nvGraphicFramePr>
        <p:xfrm>
          <a:off x="5431536" y="1014153"/>
          <a:ext cx="5918184" cy="4979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34993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223" name="Rectangle 9222">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D3F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41787E-1067-783A-6541-DCAE1A5611B1}"/>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i="1">
                <a:solidFill>
                  <a:srgbClr val="FFFFFF"/>
                </a:solidFill>
              </a:rPr>
              <a:t>Simon and Simon v Integro Funding</a:t>
            </a:r>
          </a:p>
        </p:txBody>
      </p:sp>
      <p:sp>
        <p:nvSpPr>
          <p:cNvPr id="9225"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18" name="Picture 2" descr="War of the Roses (1989) Screenplay - Script Slug">
            <a:extLst>
              <a:ext uri="{FF2B5EF4-FFF2-40B4-BE49-F238E27FC236}">
                <a16:creationId xmlns:a16="http://schemas.microsoft.com/office/drawing/2014/main" id="{A5C88ADA-CCEB-8F72-1008-C07C1BF06ADF}"/>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2004" r="10395"/>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7171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4" name="Rectangle 1063">
            <a:extLst>
              <a:ext uri="{FF2B5EF4-FFF2-40B4-BE49-F238E27FC236}">
                <a16:creationId xmlns:a16="http://schemas.microsoft.com/office/drawing/2014/main" id="{B9E248E0-55F8-4E45-A07F-B49E0EEA97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6" name="Arc 1065">
            <a:extLst>
              <a:ext uri="{FF2B5EF4-FFF2-40B4-BE49-F238E27FC236}">
                <a16:creationId xmlns:a16="http://schemas.microsoft.com/office/drawing/2014/main" id="{311F016A-A753-449B-9EA6-322199B71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92014">
            <a:off x="3109564" y="704848"/>
            <a:ext cx="2987899" cy="2987899"/>
          </a:xfrm>
          <a:prstGeom prst="arc">
            <a:avLst>
              <a:gd name="adj1" fmla="val 16200000"/>
              <a:gd name="adj2" fmla="val 2287352"/>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1026" name="Picture 2" descr="The Ritz London – Hotel Review | Condé Nast Traveler">
            <a:extLst>
              <a:ext uri="{FF2B5EF4-FFF2-40B4-BE49-F238E27FC236}">
                <a16:creationId xmlns:a16="http://schemas.microsoft.com/office/drawing/2014/main" id="{3E8B707C-E1B2-08EC-A06C-5EA5D825AC4B}"/>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774" r="1593" b="2"/>
          <a:stretch/>
        </p:blipFill>
        <p:spPr bwMode="auto">
          <a:xfrm>
            <a:off x="4252394" y="2577601"/>
            <a:ext cx="7462838" cy="4280399"/>
          </a:xfrm>
          <a:custGeom>
            <a:avLst/>
            <a:gdLst/>
            <a:ahLst/>
            <a:cxnLst/>
            <a:rect l="l" t="t" r="r" b="b"/>
            <a:pathLst>
              <a:path w="7462838" h="4280399">
                <a:moveTo>
                  <a:pt x="3731419" y="0"/>
                </a:moveTo>
                <a:cubicBezTo>
                  <a:pt x="5792225" y="0"/>
                  <a:pt x="7462838" y="1670613"/>
                  <a:pt x="7462838" y="3731419"/>
                </a:cubicBezTo>
                <a:cubicBezTo>
                  <a:pt x="7462838" y="3828019"/>
                  <a:pt x="7459167" y="3923762"/>
                  <a:pt x="7451957" y="4018516"/>
                </a:cubicBezTo>
                <a:lnTo>
                  <a:pt x="7422046" y="4280399"/>
                </a:lnTo>
                <a:lnTo>
                  <a:pt x="40793" y="4280399"/>
                </a:lnTo>
                <a:lnTo>
                  <a:pt x="10881" y="4018516"/>
                </a:lnTo>
                <a:cubicBezTo>
                  <a:pt x="3671" y="3923762"/>
                  <a:pt x="0" y="3828019"/>
                  <a:pt x="0" y="3731419"/>
                </a:cubicBezTo>
                <a:cubicBezTo>
                  <a:pt x="0" y="1670613"/>
                  <a:pt x="1670614" y="0"/>
                  <a:pt x="3731419" y="0"/>
                </a:cubicBezTo>
                <a:close/>
              </a:path>
            </a:pathLst>
          </a:cu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D8BF852-56B2-0EEB-01A9-E5461FEEA4D6}"/>
              </a:ext>
            </a:extLst>
          </p:cNvPr>
          <p:cNvSpPr>
            <a:spLocks noGrp="1"/>
          </p:cNvSpPr>
          <p:nvPr>
            <p:ph type="title"/>
          </p:nvPr>
        </p:nvSpPr>
        <p:spPr>
          <a:xfrm>
            <a:off x="860742" y="754840"/>
            <a:ext cx="4001034" cy="2757748"/>
          </a:xfrm>
        </p:spPr>
        <p:txBody>
          <a:bodyPr vert="horz" lIns="91440" tIns="45720" rIns="91440" bIns="45720" rtlCol="0" anchor="b">
            <a:normAutofit/>
          </a:bodyPr>
          <a:lstStyle/>
          <a:p>
            <a:r>
              <a:rPr lang="en-US" sz="4700" kern="1200" dirty="0">
                <a:solidFill>
                  <a:schemeClr val="tx1"/>
                </a:solidFill>
                <a:latin typeface="+mj-lt"/>
                <a:ea typeface="+mj-ea"/>
                <a:cs typeface="+mj-cs"/>
              </a:rPr>
              <a:t>“In England justice is open to all – like the Ritz Hotel”</a:t>
            </a:r>
          </a:p>
        </p:txBody>
      </p:sp>
      <p:pic>
        <p:nvPicPr>
          <p:cNvPr id="1030" name="Picture 6" descr="James Charles Mathew - Wikipedia">
            <a:extLst>
              <a:ext uri="{FF2B5EF4-FFF2-40B4-BE49-F238E27FC236}">
                <a16:creationId xmlns:a16="http://schemas.microsoft.com/office/drawing/2014/main" id="{8EBA475B-E55D-DB75-A568-CCD786F7174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9861" r="-1" b="6410"/>
          <a:stretch/>
        </p:blipFill>
        <p:spPr bwMode="auto">
          <a:xfrm>
            <a:off x="8610600" y="10"/>
            <a:ext cx="3581400" cy="3769196"/>
          </a:xfrm>
          <a:custGeom>
            <a:avLst/>
            <a:gdLst/>
            <a:ahLst/>
            <a:cxnLst/>
            <a:rect l="l" t="t" r="r" b="b"/>
            <a:pathLst>
              <a:path w="3581400" h="3769206">
                <a:moveTo>
                  <a:pt x="366014" y="0"/>
                </a:moveTo>
                <a:lnTo>
                  <a:pt x="3581400" y="0"/>
                </a:lnTo>
                <a:lnTo>
                  <a:pt x="3581400" y="3507525"/>
                </a:lnTo>
                <a:lnTo>
                  <a:pt x="3442408" y="3574481"/>
                </a:lnTo>
                <a:cubicBezTo>
                  <a:pt x="3145957" y="3699869"/>
                  <a:pt x="2820025" y="3769206"/>
                  <a:pt x="2477898" y="3769206"/>
                </a:cubicBezTo>
                <a:cubicBezTo>
                  <a:pt x="1109392" y="3769206"/>
                  <a:pt x="0" y="2659814"/>
                  <a:pt x="0" y="1291308"/>
                </a:cubicBezTo>
                <a:cubicBezTo>
                  <a:pt x="0" y="863650"/>
                  <a:pt x="108339" y="461296"/>
                  <a:pt x="299069" y="11019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3736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EE2DCE-5F3D-5A1B-E912-105600D97965}"/>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Simon and Simon v  Integro Funding</a:t>
            </a:r>
          </a:p>
        </p:txBody>
      </p:sp>
      <p:sp>
        <p:nvSpPr>
          <p:cNvPr id="3" name="Content Placeholder 2">
            <a:extLst>
              <a:ext uri="{FF2B5EF4-FFF2-40B4-BE49-F238E27FC236}">
                <a16:creationId xmlns:a16="http://schemas.microsoft.com/office/drawing/2014/main" id="{652D3B26-8DAF-0AE8-125D-CF36616F6DF8}"/>
              </a:ext>
            </a:extLst>
          </p:cNvPr>
          <p:cNvSpPr>
            <a:spLocks noGrp="1"/>
          </p:cNvSpPr>
          <p:nvPr>
            <p:ph idx="1"/>
          </p:nvPr>
        </p:nvSpPr>
        <p:spPr>
          <a:xfrm>
            <a:off x="4810259" y="649480"/>
            <a:ext cx="6555347" cy="5546047"/>
          </a:xfrm>
        </p:spPr>
        <p:txBody>
          <a:bodyPr anchor="ctr">
            <a:normAutofit/>
          </a:bodyPr>
          <a:lstStyle/>
          <a:p>
            <a:r>
              <a:rPr lang="en-GB" sz="2000" kern="0" dirty="0" err="1">
                <a:latin typeface="Times New Roman" panose="02020603050405020304" pitchFamily="18" charset="0"/>
              </a:rPr>
              <a:t>Integro</a:t>
            </a:r>
            <a:r>
              <a:rPr lang="en-GB" sz="2000" kern="0" dirty="0">
                <a:latin typeface="Times New Roman" panose="02020603050405020304" pitchFamily="18" charset="0"/>
              </a:rPr>
              <a:t> advanced £1m of loan funding for Mrs Simon for divorce proceedings</a:t>
            </a:r>
          </a:p>
          <a:p>
            <a:r>
              <a:rPr lang="en-GB" sz="2000" kern="0" dirty="0">
                <a:latin typeface="Times New Roman" panose="02020603050405020304" pitchFamily="18" charset="0"/>
              </a:rPr>
              <a:t>She reached settlement embodied consent order which gave her life interest in property but no cash</a:t>
            </a:r>
          </a:p>
          <a:p>
            <a:r>
              <a:rPr lang="en-GB" sz="2000" kern="0" dirty="0">
                <a:latin typeface="Times New Roman" panose="02020603050405020304" pitchFamily="18" charset="0"/>
              </a:rPr>
              <a:t>Funder sought to intervene, to set aside the consent order</a:t>
            </a:r>
            <a:r>
              <a:rPr lang="en-GB" sz="2000" kern="0" dirty="0">
                <a:effectLst/>
                <a:latin typeface="Times New Roman" panose="02020603050405020304" pitchFamily="18" charset="0"/>
                <a:ea typeface="Times New Roman" panose="02020603050405020304" pitchFamily="18" charset="0"/>
              </a:rPr>
              <a:t> alleging the settlement was “deliberately structured by the parties so as to leave the wife with no assets or entitlement to property or liquid funds from which her debt … could be met.”.</a:t>
            </a:r>
            <a:endParaRPr lang="en-GB" sz="2000" kern="0" dirty="0">
              <a:latin typeface="Times New Roman" panose="02020603050405020304" pitchFamily="18" charset="0"/>
            </a:endParaRPr>
          </a:p>
          <a:p>
            <a:r>
              <a:rPr lang="en-GB" sz="2000" kern="0" dirty="0" err="1">
                <a:latin typeface="Times New Roman" panose="02020603050405020304" pitchFamily="18" charset="0"/>
              </a:rPr>
              <a:t>Integro</a:t>
            </a:r>
            <a:r>
              <a:rPr lang="en-GB" sz="2000" kern="0" dirty="0">
                <a:latin typeface="Times New Roman" panose="02020603050405020304" pitchFamily="18" charset="0"/>
              </a:rPr>
              <a:t> granted party status but refused disclosure: </a:t>
            </a:r>
            <a:r>
              <a:rPr lang="en-GB" sz="2000" i="1" kern="0" dirty="0">
                <a:effectLst/>
                <a:latin typeface="Times New Roman" panose="02020603050405020304" pitchFamily="18" charset="0"/>
                <a:ea typeface="Times New Roman" panose="02020603050405020304" pitchFamily="18" charset="0"/>
              </a:rPr>
              <a:t>LS v PS </a:t>
            </a:r>
            <a:r>
              <a:rPr lang="en-GB" sz="2000" kern="0" dirty="0">
                <a:effectLst/>
                <a:latin typeface="Times New Roman" panose="02020603050405020304" pitchFamily="18" charset="0"/>
                <a:ea typeface="Times New Roman" panose="02020603050405020304" pitchFamily="18" charset="0"/>
              </a:rPr>
              <a:t>[2021] EWFC 108.</a:t>
            </a:r>
          </a:p>
          <a:p>
            <a:r>
              <a:rPr lang="en-GB" sz="2000" kern="0" dirty="0">
                <a:latin typeface="Times New Roman" panose="02020603050405020304" pitchFamily="18" charset="0"/>
              </a:rPr>
              <a:t>Husband agreed to set order aside but argued court should grant order in same terms.</a:t>
            </a:r>
          </a:p>
          <a:p>
            <a:r>
              <a:rPr lang="en-GB" sz="2000" kern="0" dirty="0">
                <a:latin typeface="Times New Roman" panose="02020603050405020304" pitchFamily="18" charset="0"/>
              </a:rPr>
              <a:t>Unsuccessful at first instance.</a:t>
            </a:r>
            <a:endParaRPr lang="en-GB" sz="2000" dirty="0"/>
          </a:p>
        </p:txBody>
      </p:sp>
    </p:spTree>
    <p:extLst>
      <p:ext uri="{BB962C8B-B14F-4D97-AF65-F5344CB8AC3E}">
        <p14:creationId xmlns:p14="http://schemas.microsoft.com/office/powerpoint/2010/main" val="3410736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0C4C05-2503-9A32-A741-86EA32C4042A}"/>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Simon and Simon v  Integro Funding</a:t>
            </a:r>
          </a:p>
        </p:txBody>
      </p:sp>
      <p:sp>
        <p:nvSpPr>
          <p:cNvPr id="3" name="Content Placeholder 2">
            <a:extLst>
              <a:ext uri="{FF2B5EF4-FFF2-40B4-BE49-F238E27FC236}">
                <a16:creationId xmlns:a16="http://schemas.microsoft.com/office/drawing/2014/main" id="{A0ADE256-48B3-85E2-CCE8-DD1C8ECA2B27}"/>
              </a:ext>
            </a:extLst>
          </p:cNvPr>
          <p:cNvSpPr>
            <a:spLocks noGrp="1"/>
          </p:cNvSpPr>
          <p:nvPr>
            <p:ph idx="1"/>
          </p:nvPr>
        </p:nvSpPr>
        <p:spPr>
          <a:xfrm>
            <a:off x="4810259" y="649480"/>
            <a:ext cx="6555347" cy="5546047"/>
          </a:xfrm>
        </p:spPr>
        <p:txBody>
          <a:bodyPr anchor="ctr">
            <a:normAutofit/>
          </a:bodyPr>
          <a:lstStyle/>
          <a:p>
            <a:pPr marL="0" indent="0">
              <a:buNone/>
            </a:pPr>
            <a:r>
              <a:rPr lang="en-GB" sz="1900" i="1" kern="0">
                <a:effectLst/>
                <a:latin typeface="Times New Roman" panose="02020603050405020304" pitchFamily="18" charset="0"/>
                <a:ea typeface="Times New Roman" panose="02020603050405020304" pitchFamily="18" charset="0"/>
              </a:rPr>
              <a:t>Simon v Simon and Integrate Funding Ltd  </a:t>
            </a:r>
            <a:r>
              <a:rPr lang="en-GB" sz="1900" kern="0">
                <a:effectLst/>
                <a:latin typeface="Times New Roman" panose="02020603050405020304" pitchFamily="18" charset="0"/>
                <a:ea typeface="Times New Roman" panose="02020603050405020304" pitchFamily="18" charset="0"/>
              </a:rPr>
              <a:t>[2023] EWCA Civ 1048</a:t>
            </a:r>
          </a:p>
          <a:p>
            <a:r>
              <a:rPr lang="en-GB" sz="1900">
                <a:effectLst/>
                <a:latin typeface="Times New Roman" panose="02020603050405020304" pitchFamily="18" charset="0"/>
                <a:ea typeface="Times New Roman" panose="02020603050405020304" pitchFamily="18" charset="0"/>
              </a:rPr>
              <a:t>Judge erred in giving directions for a financial remedies hearing, rather than convening a case management conference</a:t>
            </a:r>
          </a:p>
          <a:p>
            <a:r>
              <a:rPr lang="en-GB" sz="1900">
                <a:effectLst/>
                <a:latin typeface="Times New Roman" panose="02020603050405020304" pitchFamily="18" charset="0"/>
                <a:ea typeface="Times New Roman" panose="02020603050405020304" pitchFamily="18" charset="0"/>
              </a:rPr>
              <a:t>“If the wife made clear that she did not wish to pursue her financial remedy application, and the husband did not seek the continuation of the proceedings, a court cannot require her to do so.”</a:t>
            </a:r>
          </a:p>
          <a:p>
            <a:r>
              <a:rPr lang="en-GB" sz="1900">
                <a:effectLst/>
                <a:latin typeface="Times New Roman" panose="02020603050405020304" pitchFamily="18" charset="0"/>
                <a:ea typeface="Times New Roman" panose="02020603050405020304" pitchFamily="18" charset="0"/>
              </a:rPr>
              <a:t>Funder’s interest relevant in deciding whether to approve consent order:</a:t>
            </a:r>
          </a:p>
          <a:p>
            <a:pPr marL="447675" indent="0">
              <a:buNone/>
            </a:pPr>
            <a:r>
              <a:rPr lang="en-GB" sz="1900">
                <a:effectLst/>
                <a:latin typeface="Times New Roman" panose="02020603050405020304" pitchFamily="18" charset="0"/>
                <a:ea typeface="Times New Roman" panose="02020603050405020304" pitchFamily="18" charset="0"/>
              </a:rPr>
              <a:t>“In my view, those who provide such loans are entitled to expect some measure of protection from the improper manipulation of the outcome of the proceedings by the parties in order to avoid repayment of the loan.”</a:t>
            </a:r>
          </a:p>
          <a:p>
            <a:r>
              <a:rPr lang="en-GB" sz="1900">
                <a:effectLst/>
                <a:latin typeface="Times New Roman" panose="02020603050405020304" pitchFamily="18" charset="0"/>
                <a:ea typeface="Times New Roman" panose="02020603050405020304" pitchFamily="18" charset="0"/>
              </a:rPr>
              <a:t>Rare case in which would be given party status and lender’s participation usually limited to preliminary finding of fact hearing</a:t>
            </a:r>
            <a:endParaRPr lang="en-GB" sz="1900"/>
          </a:p>
        </p:txBody>
      </p:sp>
    </p:spTree>
    <p:extLst>
      <p:ext uri="{BB962C8B-B14F-4D97-AF65-F5344CB8AC3E}">
        <p14:creationId xmlns:p14="http://schemas.microsoft.com/office/powerpoint/2010/main" val="12274715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BE6951-1706-110B-30CC-3E549AB531F2}"/>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Conclusion</a:t>
            </a:r>
          </a:p>
        </p:txBody>
      </p:sp>
      <p:sp>
        <p:nvSpPr>
          <p:cNvPr id="3" name="Content Placeholder 2">
            <a:extLst>
              <a:ext uri="{FF2B5EF4-FFF2-40B4-BE49-F238E27FC236}">
                <a16:creationId xmlns:a16="http://schemas.microsoft.com/office/drawing/2014/main" id="{55A5EA07-1B42-155E-EA71-92F3D4146A9B}"/>
              </a:ext>
            </a:extLst>
          </p:cNvPr>
          <p:cNvSpPr>
            <a:spLocks noGrp="1"/>
          </p:cNvSpPr>
          <p:nvPr>
            <p:ph idx="1"/>
          </p:nvPr>
        </p:nvSpPr>
        <p:spPr>
          <a:xfrm>
            <a:off x="1371599" y="2318197"/>
            <a:ext cx="9724031" cy="3683358"/>
          </a:xfrm>
        </p:spPr>
        <p:txBody>
          <a:bodyPr anchor="ctr">
            <a:normAutofit/>
          </a:bodyPr>
          <a:lstStyle/>
          <a:p>
            <a:r>
              <a:rPr lang="en-GB" sz="2000" i="1" dirty="0" err="1">
                <a:effectLst/>
                <a:latin typeface="Times New Roman" panose="02020603050405020304" pitchFamily="18" charset="0"/>
                <a:ea typeface="Times New Roman" panose="02020603050405020304" pitchFamily="18" charset="0"/>
              </a:rPr>
              <a:t>Harcus</a:t>
            </a:r>
            <a:r>
              <a:rPr lang="en-GB" sz="2000" i="1" dirty="0">
                <a:effectLst/>
                <a:latin typeface="Times New Roman" panose="02020603050405020304" pitchFamily="18" charset="0"/>
                <a:ea typeface="Times New Roman" panose="02020603050405020304" pitchFamily="18" charset="0"/>
              </a:rPr>
              <a:t> </a:t>
            </a:r>
            <a:r>
              <a:rPr lang="en-GB" sz="2000" i="1" dirty="0" err="1">
                <a:effectLst/>
                <a:latin typeface="Times New Roman" panose="02020603050405020304" pitchFamily="18" charset="0"/>
                <a:ea typeface="Times New Roman" panose="02020603050405020304" pitchFamily="18" charset="0"/>
              </a:rPr>
              <a:t>Sinclar</a:t>
            </a:r>
            <a:r>
              <a:rPr lang="en-GB" sz="2000" i="1" dirty="0">
                <a:effectLst/>
                <a:latin typeface="Times New Roman" panose="02020603050405020304" pitchFamily="18" charset="0"/>
                <a:ea typeface="Times New Roman" panose="02020603050405020304" pitchFamily="18" charset="0"/>
              </a:rPr>
              <a:t> v Buttonwood Legal Capital Limited </a:t>
            </a:r>
            <a:r>
              <a:rPr lang="en-GB" sz="2000" dirty="0">
                <a:effectLst/>
                <a:latin typeface="Times New Roman" panose="02020603050405020304" pitchFamily="18" charset="0"/>
                <a:ea typeface="Times New Roman" panose="02020603050405020304" pitchFamily="18" charset="0"/>
              </a:rPr>
              <a:t>[2013] EWHC 1193 (Ch), [37]-[38]. Funder-funded disputes:</a:t>
            </a:r>
          </a:p>
          <a:p>
            <a:pPr marL="447675" indent="0">
              <a:buNone/>
            </a:pPr>
            <a:r>
              <a:rPr lang="en-GB" sz="2000" kern="0" dirty="0">
                <a:effectLst/>
                <a:latin typeface="Times New Roman" panose="02020603050405020304" pitchFamily="18" charset="0"/>
                <a:ea typeface="Times New Roman" panose="02020603050405020304" pitchFamily="18" charset="0"/>
              </a:rPr>
              <a:t>“a new type of satellite litigation, of which, given recent developments in the funding of large commercial claims, the courts appear likely to see more”. </a:t>
            </a:r>
          </a:p>
          <a:p>
            <a:r>
              <a:rPr lang="en-GB" sz="2000" kern="0" dirty="0">
                <a:effectLst/>
                <a:latin typeface="Times New Roman" panose="02020603050405020304" pitchFamily="18" charset="0"/>
                <a:ea typeface="Times New Roman" panose="02020603050405020304" pitchFamily="18" charset="0"/>
              </a:rPr>
              <a:t>But have disputes moved to arbitration?</a:t>
            </a:r>
          </a:p>
          <a:p>
            <a:r>
              <a:rPr lang="en-GB" sz="2000" kern="0" dirty="0">
                <a:latin typeface="Times New Roman" panose="02020603050405020304" pitchFamily="18" charset="0"/>
                <a:ea typeface="Times New Roman" panose="02020603050405020304" pitchFamily="18" charset="0"/>
              </a:rPr>
              <a:t>Injunctions under s.44 of Arbitration Act 1996?</a:t>
            </a:r>
          </a:p>
          <a:p>
            <a:r>
              <a:rPr lang="en-GB" sz="2000" kern="0" dirty="0">
                <a:effectLst/>
                <a:latin typeface="Times New Roman" panose="02020603050405020304" pitchFamily="18" charset="0"/>
                <a:ea typeface="Times New Roman" panose="02020603050405020304" pitchFamily="18" charset="0"/>
              </a:rPr>
              <a:t>Appeals on point of English law under s.69 of the Arbitration Act 1996?</a:t>
            </a:r>
          </a:p>
          <a:p>
            <a:pPr marL="0" indent="0">
              <a:buNone/>
            </a:pPr>
            <a:endParaRPr lang="en-GB" sz="2000" dirty="0">
              <a:effectLst/>
              <a:latin typeface="Times New Roman" panose="02020603050405020304" pitchFamily="18" charset="0"/>
              <a:ea typeface="Times New Roman" panose="02020603050405020304" pitchFamily="18" charset="0"/>
            </a:endParaRPr>
          </a:p>
          <a:p>
            <a:endParaRPr lang="en-GB" sz="2000" dirty="0">
              <a:effectLst/>
              <a:latin typeface="Times New Roman" panose="02020603050405020304" pitchFamily="18" charset="0"/>
              <a:ea typeface="Times New Roman" panose="02020603050405020304" pitchFamily="18" charset="0"/>
            </a:endParaRPr>
          </a:p>
          <a:p>
            <a:endParaRPr lang="en-GB" sz="2000" dirty="0"/>
          </a:p>
        </p:txBody>
      </p:sp>
    </p:spTree>
    <p:extLst>
      <p:ext uri="{BB962C8B-B14F-4D97-AF65-F5344CB8AC3E}">
        <p14:creationId xmlns:p14="http://schemas.microsoft.com/office/powerpoint/2010/main" val="659852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0" name="Rectangle 2069">
            <a:extLst>
              <a:ext uri="{FF2B5EF4-FFF2-40B4-BE49-F238E27FC236}">
                <a16:creationId xmlns:a16="http://schemas.microsoft.com/office/drawing/2014/main" id="{D7A453D2-15D8-4403-815F-291FA1634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6" name="Rectangle 2075">
            <a:extLst>
              <a:ext uri="{FF2B5EF4-FFF2-40B4-BE49-F238E27FC236}">
                <a16:creationId xmlns:a16="http://schemas.microsoft.com/office/drawing/2014/main" id="{8161EA6B-09CA-445B-AB0D-8DF76FA92D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78" name="Group 2077">
            <a:extLst>
              <a:ext uri="{FF2B5EF4-FFF2-40B4-BE49-F238E27FC236}">
                <a16:creationId xmlns:a16="http://schemas.microsoft.com/office/drawing/2014/main" id="{2B35F886-1102-4486-830A-34F41439CE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64" name="Oval 2063">
              <a:extLst>
                <a:ext uri="{FF2B5EF4-FFF2-40B4-BE49-F238E27FC236}">
                  <a16:creationId xmlns:a16="http://schemas.microsoft.com/office/drawing/2014/main" id="{7DEFD1BC-7AD4-41EC-8E11-4E5E8AC541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4" name="Oval 2083">
              <a:extLst>
                <a:ext uri="{FF2B5EF4-FFF2-40B4-BE49-F238E27FC236}">
                  <a16:creationId xmlns:a16="http://schemas.microsoft.com/office/drawing/2014/main" id="{8B0E5C8B-3874-4B3C-BAD4-9EFE85FEAC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6" name="Oval 2065">
              <a:extLst>
                <a:ext uri="{FF2B5EF4-FFF2-40B4-BE49-F238E27FC236}">
                  <a16:creationId xmlns:a16="http://schemas.microsoft.com/office/drawing/2014/main" id="{E7DA6224-9378-452F-A53A-DD0BF19724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6" name="Oval 2085">
              <a:extLst>
                <a:ext uri="{FF2B5EF4-FFF2-40B4-BE49-F238E27FC236}">
                  <a16:creationId xmlns:a16="http://schemas.microsoft.com/office/drawing/2014/main" id="{1DE869DF-C006-49F7-B9FF-0317F64E97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8" name="Oval 2067">
              <a:extLst>
                <a:ext uri="{FF2B5EF4-FFF2-40B4-BE49-F238E27FC236}">
                  <a16:creationId xmlns:a16="http://schemas.microsoft.com/office/drawing/2014/main" id="{FD200C16-6204-4580-AB37-7E94176D04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9" name="Oval 2068">
              <a:extLst>
                <a:ext uri="{FF2B5EF4-FFF2-40B4-BE49-F238E27FC236}">
                  <a16:creationId xmlns:a16="http://schemas.microsoft.com/office/drawing/2014/main" id="{F0DE7603-6DD0-4DB6-88FC-5402B9D4AA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A person in a suit&#10;&#10;Description automatically generated">
            <a:extLst>
              <a:ext uri="{FF2B5EF4-FFF2-40B4-BE49-F238E27FC236}">
                <a16:creationId xmlns:a16="http://schemas.microsoft.com/office/drawing/2014/main" id="{AD52809C-3E09-A586-DBAD-23433BA6F9B5}"/>
              </a:ext>
            </a:extLst>
          </p:cNvPr>
          <p:cNvPicPr>
            <a:picLocks noChangeAspect="1"/>
          </p:cNvPicPr>
          <p:nvPr/>
        </p:nvPicPr>
        <p:blipFill rotWithShape="1">
          <a:blip r:embed="rId2">
            <a:extLst>
              <a:ext uri="{28A0092B-C50C-407E-A947-70E740481C1C}">
                <a14:useLocalDpi xmlns:a14="http://schemas.microsoft.com/office/drawing/2010/main" val="0"/>
              </a:ext>
            </a:extLst>
          </a:blip>
          <a:srcRect l="31633" r="10547" b="1"/>
          <a:stretch/>
        </p:blipFill>
        <p:spPr>
          <a:xfrm>
            <a:off x="603504" y="417317"/>
            <a:ext cx="3549663" cy="3157838"/>
          </a:xfrm>
          <a:prstGeom prst="rect">
            <a:avLst/>
          </a:prstGeom>
        </p:spPr>
      </p:pic>
      <p:grpSp>
        <p:nvGrpSpPr>
          <p:cNvPr id="2071" name="Group 2070">
            <a:extLst>
              <a:ext uri="{FF2B5EF4-FFF2-40B4-BE49-F238E27FC236}">
                <a16:creationId xmlns:a16="http://schemas.microsoft.com/office/drawing/2014/main" id="{975C268C-D419-4123-9FAD-0E2B7F9EE7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74192" y="584794"/>
            <a:ext cx="304800" cy="429768"/>
            <a:chOff x="215328" y="-46937"/>
            <a:chExt cx="304800" cy="2773841"/>
          </a:xfrm>
        </p:grpSpPr>
        <p:cxnSp>
          <p:nvCxnSpPr>
            <p:cNvPr id="2072" name="Straight Connector 2071">
              <a:extLst>
                <a:ext uri="{FF2B5EF4-FFF2-40B4-BE49-F238E27FC236}">
                  <a16:creationId xmlns:a16="http://schemas.microsoft.com/office/drawing/2014/main" id="{3A7E309C-A3BD-432E-8CB5-F0B6425281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73" name="Straight Connector 2072">
              <a:extLst>
                <a:ext uri="{FF2B5EF4-FFF2-40B4-BE49-F238E27FC236}">
                  <a16:creationId xmlns:a16="http://schemas.microsoft.com/office/drawing/2014/main" id="{2F1F621C-4533-4835-ADE2-372F2763A07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74" name="Straight Connector 2073">
              <a:extLst>
                <a:ext uri="{FF2B5EF4-FFF2-40B4-BE49-F238E27FC236}">
                  <a16:creationId xmlns:a16="http://schemas.microsoft.com/office/drawing/2014/main" id="{8EFC8245-5168-4DAF-930D-09A7BDDA6C1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75" name="Straight Connector 2074">
              <a:extLst>
                <a:ext uri="{FF2B5EF4-FFF2-40B4-BE49-F238E27FC236}">
                  <a16:creationId xmlns:a16="http://schemas.microsoft.com/office/drawing/2014/main" id="{F192ED34-5046-4043-AEF8-2DF7C480619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pic>
        <p:nvPicPr>
          <p:cNvPr id="2052" name="Picture 4" descr="Mr Justice Fraser appointed Chair of the Law Commission - Law Commission">
            <a:extLst>
              <a:ext uri="{FF2B5EF4-FFF2-40B4-BE49-F238E27FC236}">
                <a16:creationId xmlns:a16="http://schemas.microsoft.com/office/drawing/2014/main" id="{C63A4009-4ADF-D644-BBC3-CB074708708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 b="34952"/>
          <a:stretch/>
        </p:blipFill>
        <p:spPr bwMode="auto">
          <a:xfrm>
            <a:off x="4280448" y="406043"/>
            <a:ext cx="3549663" cy="3162873"/>
          </a:xfrm>
          <a:prstGeom prst="rect">
            <a:avLst/>
          </a:prstGeom>
          <a:noFill/>
          <a:extLst>
            <a:ext uri="{909E8E84-426E-40DD-AFC4-6F175D3DCCD1}">
              <a14:hiddenFill xmlns:a14="http://schemas.microsoft.com/office/drawing/2010/main">
                <a:solidFill>
                  <a:srgbClr val="FFFFFF"/>
                </a:solidFill>
              </a14:hiddenFill>
            </a:ext>
          </a:extLst>
        </p:spPr>
      </p:pic>
      <p:sp>
        <p:nvSpPr>
          <p:cNvPr id="2077" name="Rectangle 2076">
            <a:extLst>
              <a:ext uri="{FF2B5EF4-FFF2-40B4-BE49-F238E27FC236}">
                <a16:creationId xmlns:a16="http://schemas.microsoft.com/office/drawing/2014/main" id="{B8114C98-A349-4111-A123-E8EAB86ABE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79" name="Group 2078">
            <a:extLst>
              <a:ext uri="{FF2B5EF4-FFF2-40B4-BE49-F238E27FC236}">
                <a16:creationId xmlns:a16="http://schemas.microsoft.com/office/drawing/2014/main" id="{670FB431-AE18-414D-92F4-1D12D19911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2080" name="Straight Connector 2079">
              <a:extLst>
                <a:ext uri="{FF2B5EF4-FFF2-40B4-BE49-F238E27FC236}">
                  <a16:creationId xmlns:a16="http://schemas.microsoft.com/office/drawing/2014/main" id="{24467063-D74E-4D42-8790-B9F6D69584B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081" name="Straight Connector 2080">
              <a:extLst>
                <a:ext uri="{FF2B5EF4-FFF2-40B4-BE49-F238E27FC236}">
                  <a16:creationId xmlns:a16="http://schemas.microsoft.com/office/drawing/2014/main" id="{A1D19BAC-1681-47BC-AAF5-92FAFFF6F4C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082" name="Straight Connector 2081">
              <a:extLst>
                <a:ext uri="{FF2B5EF4-FFF2-40B4-BE49-F238E27FC236}">
                  <a16:creationId xmlns:a16="http://schemas.microsoft.com/office/drawing/2014/main" id="{94347C2B-E846-452C-97AA-7E254FC1CE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083" name="Straight Connector 2082">
              <a:extLst>
                <a:ext uri="{FF2B5EF4-FFF2-40B4-BE49-F238E27FC236}">
                  <a16:creationId xmlns:a16="http://schemas.microsoft.com/office/drawing/2014/main" id="{10EA2B35-7959-4C2A-84AA-FF5D94FEDE9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pic>
        <p:nvPicPr>
          <p:cNvPr id="2050" name="Picture 2" descr="Toby Jones shocked real Mr Bates doesn't feel &quot;worthy of being heroic&quot; |  Radio Times">
            <a:extLst>
              <a:ext uri="{FF2B5EF4-FFF2-40B4-BE49-F238E27FC236}">
                <a16:creationId xmlns:a16="http://schemas.microsoft.com/office/drawing/2014/main" id="{04214D89-CFB4-85E8-4EDB-8AC42524236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245" r="10013" b="-3"/>
          <a:stretch/>
        </p:blipFill>
        <p:spPr bwMode="auto">
          <a:xfrm>
            <a:off x="7949294" y="406043"/>
            <a:ext cx="3549663" cy="3162873"/>
          </a:xfrm>
          <a:prstGeom prst="rect">
            <a:avLst/>
          </a:prstGeom>
          <a:noFill/>
          <a:extLst>
            <a:ext uri="{909E8E84-426E-40DD-AFC4-6F175D3DCCD1}">
              <a14:hiddenFill xmlns:a14="http://schemas.microsoft.com/office/drawing/2010/main">
                <a:solidFill>
                  <a:srgbClr val="FFFFFF"/>
                </a:solidFill>
              </a14:hiddenFill>
            </a:ext>
          </a:extLst>
        </p:spPr>
      </p:pic>
      <p:sp>
        <p:nvSpPr>
          <p:cNvPr id="2085" name="Rectangle 2084">
            <a:extLst>
              <a:ext uri="{FF2B5EF4-FFF2-40B4-BE49-F238E27FC236}">
                <a16:creationId xmlns:a16="http://schemas.microsoft.com/office/drawing/2014/main" id="{E2D3D3F2-ABBB-4453-B1C5-1BEBF7E4DD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87" name="Group 2086">
            <a:extLst>
              <a:ext uri="{FF2B5EF4-FFF2-40B4-BE49-F238E27FC236}">
                <a16:creationId xmlns:a16="http://schemas.microsoft.com/office/drawing/2014/main" id="{8214E4A5-A0D2-42C4-8D14-D2A7E495F0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2088" name="Straight Connector 2087">
              <a:extLst>
                <a:ext uri="{FF2B5EF4-FFF2-40B4-BE49-F238E27FC236}">
                  <a16:creationId xmlns:a16="http://schemas.microsoft.com/office/drawing/2014/main" id="{7494D7A0-6B21-41E8-A7D3-0033BBB791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089" name="Straight Connector 2088">
              <a:extLst>
                <a:ext uri="{FF2B5EF4-FFF2-40B4-BE49-F238E27FC236}">
                  <a16:creationId xmlns:a16="http://schemas.microsoft.com/office/drawing/2014/main" id="{1E141D7D-32B0-448E-A666-EA8703AFCF2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090" name="Straight Connector 2089">
              <a:extLst>
                <a:ext uri="{FF2B5EF4-FFF2-40B4-BE49-F238E27FC236}">
                  <a16:creationId xmlns:a16="http://schemas.microsoft.com/office/drawing/2014/main" id="{8D87E268-6345-420F-8B97-B37ED04100E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091" name="Straight Connector 2090">
              <a:extLst>
                <a:ext uri="{FF2B5EF4-FFF2-40B4-BE49-F238E27FC236}">
                  <a16:creationId xmlns:a16="http://schemas.microsoft.com/office/drawing/2014/main" id="{35E1622E-7FA6-4760-A2BF-A8105EBF7B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F5FADDB-9D8F-DC13-AC6B-0CDED219DDAE}"/>
              </a:ext>
            </a:extLst>
          </p:cNvPr>
          <p:cNvSpPr>
            <a:spLocks noGrp="1"/>
          </p:cNvSpPr>
          <p:nvPr>
            <p:ph type="title"/>
          </p:nvPr>
        </p:nvSpPr>
        <p:spPr>
          <a:xfrm>
            <a:off x="630936" y="4018137"/>
            <a:ext cx="4550664" cy="2129586"/>
          </a:xfrm>
          <a:noFill/>
        </p:spPr>
        <p:txBody>
          <a:bodyPr anchor="t">
            <a:normAutofit/>
          </a:bodyPr>
          <a:lstStyle/>
          <a:p>
            <a:r>
              <a:rPr lang="en-GB" sz="4800">
                <a:solidFill>
                  <a:schemeClr val="bg1"/>
                </a:solidFill>
              </a:rPr>
              <a:t>Mr Bates v The Post Office</a:t>
            </a:r>
          </a:p>
        </p:txBody>
      </p:sp>
      <p:sp>
        <p:nvSpPr>
          <p:cNvPr id="2056" name="Content Placeholder 2055">
            <a:extLst>
              <a:ext uri="{FF2B5EF4-FFF2-40B4-BE49-F238E27FC236}">
                <a16:creationId xmlns:a16="http://schemas.microsoft.com/office/drawing/2014/main" id="{FE70A1AB-F490-6988-46A1-8AD9937FEA21}"/>
              </a:ext>
            </a:extLst>
          </p:cNvPr>
          <p:cNvSpPr>
            <a:spLocks noGrp="1"/>
          </p:cNvSpPr>
          <p:nvPr>
            <p:ph idx="1"/>
          </p:nvPr>
        </p:nvSpPr>
        <p:spPr>
          <a:xfrm>
            <a:off x="5486080" y="4018143"/>
            <a:ext cx="5994666" cy="2129599"/>
          </a:xfrm>
          <a:noFill/>
        </p:spPr>
        <p:txBody>
          <a:bodyPr anchor="t">
            <a:normAutofit/>
          </a:bodyPr>
          <a:lstStyle/>
          <a:p>
            <a:r>
              <a:rPr lang="en-US" sz="1800" dirty="0">
                <a:solidFill>
                  <a:schemeClr val="bg1"/>
                </a:solidFill>
              </a:rPr>
              <a:t>The “real” and “screen” Sir Peter Fraser and Mr Alan Bates</a:t>
            </a:r>
          </a:p>
        </p:txBody>
      </p:sp>
    </p:spTree>
    <p:extLst>
      <p:ext uri="{BB962C8B-B14F-4D97-AF65-F5344CB8AC3E}">
        <p14:creationId xmlns:p14="http://schemas.microsoft.com/office/powerpoint/2010/main" val="2972769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762695CE-71E0-E16A-2581-6B94306A9DE0}"/>
              </a:ext>
            </a:extLst>
          </p:cNvPr>
          <p:cNvSpPr>
            <a:spLocks noGrp="1"/>
          </p:cNvSpPr>
          <p:nvPr>
            <p:ph type="title"/>
          </p:nvPr>
        </p:nvSpPr>
        <p:spPr>
          <a:xfrm>
            <a:off x="479394" y="1070800"/>
            <a:ext cx="3939688" cy="5583126"/>
          </a:xfrm>
        </p:spPr>
        <p:txBody>
          <a:bodyPr>
            <a:normAutofit/>
          </a:bodyPr>
          <a:lstStyle/>
          <a:p>
            <a:r>
              <a:rPr lang="en-GB" sz="5600" dirty="0"/>
              <a:t>The legal relationships brought into being by funded litigation include …..</a:t>
            </a: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CF89B205-D2BD-059E-6F9E-CEF0F57DD426}"/>
              </a:ext>
            </a:extLst>
          </p:cNvPr>
          <p:cNvGraphicFramePr>
            <a:graphicFrameLocks noGrp="1"/>
          </p:cNvGraphicFramePr>
          <p:nvPr>
            <p:ph idx="1"/>
            <p:extLst>
              <p:ext uri="{D42A27DB-BD31-4B8C-83A1-F6EECF244321}">
                <p14:modId xmlns:p14="http://schemas.microsoft.com/office/powerpoint/2010/main" val="2714629958"/>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4774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09FD24-3B41-8FF5-C879-178553C778EE}"/>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dirty="0">
                <a:solidFill>
                  <a:srgbClr val="FFFFFF"/>
                </a:solidFill>
                <a:latin typeface="+mj-lt"/>
                <a:ea typeface="+mj-ea"/>
                <a:cs typeface="+mj-cs"/>
              </a:rPr>
              <a:t>When the Approved Budget is Not Enough</a:t>
            </a:r>
          </a:p>
        </p:txBody>
      </p:sp>
      <p:pic>
        <p:nvPicPr>
          <p:cNvPr id="5" name="Content Placeholder 4" descr="A person with empty pockets&#10;&#10;Description automatically generated">
            <a:extLst>
              <a:ext uri="{FF2B5EF4-FFF2-40B4-BE49-F238E27FC236}">
                <a16:creationId xmlns:a16="http://schemas.microsoft.com/office/drawing/2014/main" id="{14BC67E5-66CC-B3EF-58E1-BDAF680410B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77316" y="818855"/>
            <a:ext cx="6780700" cy="5217960"/>
          </a:xfrm>
          <a:prstGeom prst="rect">
            <a:avLst/>
          </a:prstGeom>
        </p:spPr>
      </p:pic>
    </p:spTree>
    <p:extLst>
      <p:ext uri="{BB962C8B-B14F-4D97-AF65-F5344CB8AC3E}">
        <p14:creationId xmlns:p14="http://schemas.microsoft.com/office/powerpoint/2010/main" val="499327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A047AF-3581-81C7-EA7E-AF2D94033882}"/>
              </a:ext>
            </a:extLst>
          </p:cNvPr>
          <p:cNvSpPr>
            <a:spLocks noGrp="1"/>
          </p:cNvSpPr>
          <p:nvPr>
            <p:ph type="title"/>
          </p:nvPr>
        </p:nvSpPr>
        <p:spPr>
          <a:xfrm>
            <a:off x="466722" y="586855"/>
            <a:ext cx="3201366" cy="3387497"/>
          </a:xfrm>
        </p:spPr>
        <p:txBody>
          <a:bodyPr anchor="b">
            <a:normAutofit/>
          </a:bodyPr>
          <a:lstStyle/>
          <a:p>
            <a:pPr algn="r"/>
            <a:r>
              <a:rPr lang="en-GB" sz="4000" dirty="0">
                <a:solidFill>
                  <a:srgbClr val="FFFFFF"/>
                </a:solidFill>
              </a:rPr>
              <a:t>When the Approved Budget is Not Enough</a:t>
            </a:r>
          </a:p>
        </p:txBody>
      </p:sp>
      <p:sp>
        <p:nvSpPr>
          <p:cNvPr id="3" name="Content Placeholder 2">
            <a:extLst>
              <a:ext uri="{FF2B5EF4-FFF2-40B4-BE49-F238E27FC236}">
                <a16:creationId xmlns:a16="http://schemas.microsoft.com/office/drawing/2014/main" id="{F05ECF71-ABC1-FA17-A45A-89F0A7E5781A}"/>
              </a:ext>
            </a:extLst>
          </p:cNvPr>
          <p:cNvSpPr>
            <a:spLocks noGrp="1"/>
          </p:cNvSpPr>
          <p:nvPr>
            <p:ph idx="1"/>
          </p:nvPr>
        </p:nvSpPr>
        <p:spPr>
          <a:xfrm>
            <a:off x="4810259" y="649480"/>
            <a:ext cx="6555347" cy="5546047"/>
          </a:xfrm>
        </p:spPr>
        <p:txBody>
          <a:bodyPr anchor="ctr">
            <a:normAutofit/>
          </a:bodyPr>
          <a:lstStyle/>
          <a:p>
            <a:pPr marL="0" indent="0">
              <a:buNone/>
            </a:pPr>
            <a:r>
              <a:rPr lang="en-GB" sz="2000" dirty="0">
                <a:latin typeface="Times New Roman" panose="02020603050405020304" pitchFamily="18" charset="0"/>
                <a:cs typeface="Times New Roman" panose="02020603050405020304" pitchFamily="18" charset="0"/>
              </a:rPr>
              <a:t>Must the funded part make up the difference?</a:t>
            </a:r>
          </a:p>
          <a:p>
            <a:r>
              <a:rPr lang="en-GB" sz="2000" i="1" kern="0" dirty="0">
                <a:effectLst/>
                <a:latin typeface="Times New Roman" panose="02020603050405020304" pitchFamily="18" charset="0"/>
                <a:ea typeface="Times New Roman" panose="02020603050405020304" pitchFamily="18" charset="0"/>
              </a:rPr>
              <a:t>Harbour Fund III LP v Kazakhstan </a:t>
            </a:r>
            <a:r>
              <a:rPr lang="en-GB" sz="2000" i="1" kern="0" dirty="0" err="1">
                <a:effectLst/>
                <a:latin typeface="Times New Roman" panose="02020603050405020304" pitchFamily="18" charset="0"/>
                <a:ea typeface="Times New Roman" panose="02020603050405020304" pitchFamily="18" charset="0"/>
              </a:rPr>
              <a:t>Kagazy</a:t>
            </a:r>
            <a:r>
              <a:rPr lang="en-GB" sz="2000" i="1" kern="0" dirty="0">
                <a:effectLst/>
                <a:latin typeface="Times New Roman" panose="02020603050405020304" pitchFamily="18" charset="0"/>
                <a:ea typeface="Times New Roman" panose="02020603050405020304" pitchFamily="18" charset="0"/>
              </a:rPr>
              <a:t> Plc </a:t>
            </a:r>
            <a:r>
              <a:rPr lang="en-GB" sz="2000" kern="0" dirty="0">
                <a:effectLst/>
                <a:latin typeface="Times New Roman" panose="02020603050405020304" pitchFamily="18" charset="0"/>
                <a:ea typeface="Times New Roman" panose="02020603050405020304" pitchFamily="18" charset="0"/>
              </a:rPr>
              <a:t>[2021] EWHC 1128 (Comm).</a:t>
            </a:r>
          </a:p>
          <a:p>
            <a:r>
              <a:rPr lang="en-GB" sz="2000" kern="0" dirty="0">
                <a:effectLst/>
                <a:latin typeface="Times New Roman" panose="02020603050405020304" pitchFamily="18" charset="0"/>
                <a:ea typeface="Times New Roman" panose="02020603050405020304" pitchFamily="18" charset="0"/>
              </a:rPr>
              <a:t>Funded party obliged “to conduct the Proceedings reasonably and with due regard to the overriding objective”; “to take all commercially reasonable steps to avoid or minimise Adverse Costs,” and, “to devote adequate resources in terms of finance and manpower and otherwise act in good faith to enable the Legal Representatives to conduct the Proceedings efficiently.” </a:t>
            </a:r>
          </a:p>
          <a:p>
            <a:r>
              <a:rPr lang="en-GB" sz="2000" kern="0" dirty="0">
                <a:latin typeface="Times New Roman" panose="02020603050405020304" pitchFamily="18" charset="0"/>
              </a:rPr>
              <a:t>Mrs Justice Moulder: obligations had to be interpreted in context of a clause principally concerned with the giving of instructions</a:t>
            </a:r>
          </a:p>
          <a:p>
            <a:r>
              <a:rPr lang="en-GB" sz="2000" kern="0" dirty="0">
                <a:latin typeface="Times New Roman" panose="02020603050405020304" pitchFamily="18" charset="0"/>
              </a:rPr>
              <a:t>Unlikely place for open-ended funding commitment</a:t>
            </a:r>
          </a:p>
          <a:p>
            <a:r>
              <a:rPr lang="en-GB" sz="2000" kern="0" dirty="0">
                <a:latin typeface="Times New Roman" panose="02020603050405020304" pitchFamily="18" charset="0"/>
              </a:rPr>
              <a:t>Structural reasons why clear words likely to be required to impose funding obligation on funded party</a:t>
            </a:r>
            <a:endParaRPr lang="en-GB" sz="2000" dirty="0"/>
          </a:p>
        </p:txBody>
      </p:sp>
    </p:spTree>
    <p:extLst>
      <p:ext uri="{BB962C8B-B14F-4D97-AF65-F5344CB8AC3E}">
        <p14:creationId xmlns:p14="http://schemas.microsoft.com/office/powerpoint/2010/main" val="3985546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092E09-B05C-7D4F-8009-43D4FDD3AC6F}"/>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When the Approved Budget is Not Enough</a:t>
            </a:r>
          </a:p>
        </p:txBody>
      </p:sp>
      <p:sp>
        <p:nvSpPr>
          <p:cNvPr id="3" name="Content Placeholder 2">
            <a:extLst>
              <a:ext uri="{FF2B5EF4-FFF2-40B4-BE49-F238E27FC236}">
                <a16:creationId xmlns:a16="http://schemas.microsoft.com/office/drawing/2014/main" id="{8A9C0509-9B3D-CAF8-444D-3558C835551A}"/>
              </a:ext>
            </a:extLst>
          </p:cNvPr>
          <p:cNvSpPr>
            <a:spLocks noGrp="1"/>
          </p:cNvSpPr>
          <p:nvPr>
            <p:ph idx="1"/>
          </p:nvPr>
        </p:nvSpPr>
        <p:spPr>
          <a:xfrm>
            <a:off x="4810259" y="649480"/>
            <a:ext cx="6555347" cy="5546047"/>
          </a:xfrm>
        </p:spPr>
        <p:txBody>
          <a:bodyPr anchor="ctr">
            <a:normAutofit lnSpcReduction="10000"/>
          </a:bodyPr>
          <a:lstStyle/>
          <a:p>
            <a:pPr marL="0" indent="0">
              <a:buNone/>
            </a:pPr>
            <a:endParaRPr lang="en-GB" sz="2000" dirty="0">
              <a:latin typeface="Times New Roman" panose="02020603050405020304" pitchFamily="18" charset="0"/>
              <a:cs typeface="Times New Roman" panose="02020603050405020304" pitchFamily="18" charset="0"/>
            </a:endParaRPr>
          </a:p>
          <a:p>
            <a:pPr marL="0" indent="0">
              <a:buNone/>
            </a:pPr>
            <a:endParaRPr lang="en-GB" sz="2000" dirty="0">
              <a:latin typeface="Times New Roman" panose="02020603050405020304" pitchFamily="18" charset="0"/>
              <a:cs typeface="Times New Roman" panose="02020603050405020304" pitchFamily="18" charset="0"/>
            </a:endParaRPr>
          </a:p>
          <a:p>
            <a:pPr marL="0" indent="0">
              <a:buNone/>
            </a:pPr>
            <a:r>
              <a:rPr lang="en-GB" sz="2000" dirty="0">
                <a:latin typeface="Times New Roman" panose="02020603050405020304" pitchFamily="18" charset="0"/>
                <a:cs typeface="Times New Roman" panose="02020603050405020304" pitchFamily="18" charset="0"/>
              </a:rPr>
              <a:t>What happens if the funder decides to pay more?</a:t>
            </a:r>
          </a:p>
          <a:p>
            <a:r>
              <a:rPr lang="en-GB" sz="2000" dirty="0">
                <a:latin typeface="Times New Roman" panose="02020603050405020304" pitchFamily="18" charset="0"/>
                <a:cs typeface="Times New Roman" panose="02020603050405020304" pitchFamily="18" charset="0"/>
              </a:rPr>
              <a:t>No difficulties if parties re-negotiate the Investment Agreement</a:t>
            </a:r>
          </a:p>
          <a:p>
            <a:r>
              <a:rPr lang="en-GB" sz="2000" dirty="0">
                <a:latin typeface="Times New Roman" panose="02020603050405020304" pitchFamily="18" charset="0"/>
                <a:cs typeface="Times New Roman" panose="02020603050405020304" pitchFamily="18" charset="0"/>
              </a:rPr>
              <a:t>But if not, does the funder get the benefit of the multiplier and the waterfall priority?</a:t>
            </a:r>
          </a:p>
          <a:p>
            <a:r>
              <a:rPr lang="en-GB" sz="2000" i="1" kern="0" dirty="0">
                <a:effectLst/>
                <a:latin typeface="Times New Roman" panose="02020603050405020304" pitchFamily="18" charset="0"/>
                <a:ea typeface="Times New Roman" panose="02020603050405020304" pitchFamily="18" charset="0"/>
                <a:cs typeface="Times New Roman" panose="02020603050405020304" pitchFamily="18" charset="0"/>
              </a:rPr>
              <a:t>Harbour Fund III LP v Kazakhstan </a:t>
            </a:r>
            <a:r>
              <a:rPr lang="en-GB" sz="2000" i="1" kern="0" dirty="0" err="1">
                <a:effectLst/>
                <a:latin typeface="Times New Roman" panose="02020603050405020304" pitchFamily="18" charset="0"/>
                <a:ea typeface="Times New Roman" panose="02020603050405020304" pitchFamily="18" charset="0"/>
                <a:cs typeface="Times New Roman" panose="02020603050405020304" pitchFamily="18" charset="0"/>
              </a:rPr>
              <a:t>Kagazy</a:t>
            </a:r>
            <a:r>
              <a:rPr lang="en-GB" sz="2000" i="1" kern="0" dirty="0">
                <a:effectLst/>
                <a:latin typeface="Times New Roman" panose="02020603050405020304" pitchFamily="18" charset="0"/>
                <a:ea typeface="Times New Roman" panose="02020603050405020304" pitchFamily="18" charset="0"/>
                <a:cs typeface="Times New Roman" panose="02020603050405020304" pitchFamily="18" charset="0"/>
              </a:rPr>
              <a:t> Plc </a:t>
            </a:r>
            <a:r>
              <a:rPr lang="en-GB" sz="2000" kern="0" dirty="0">
                <a:effectLst/>
                <a:latin typeface="Times New Roman" panose="02020603050405020304" pitchFamily="18" charset="0"/>
                <a:ea typeface="Times New Roman" panose="02020603050405020304" pitchFamily="18" charset="0"/>
                <a:cs typeface="Times New Roman" panose="02020603050405020304" pitchFamily="18" charset="0"/>
              </a:rPr>
              <a:t>[2021] EWHC 1128 (Comm).</a:t>
            </a:r>
          </a:p>
          <a:p>
            <a:r>
              <a:rPr lang="en-GB" sz="2000" kern="0" dirty="0">
                <a:effectLst/>
                <a:latin typeface="Times New Roman" panose="02020603050405020304" pitchFamily="18" charset="0"/>
                <a:ea typeface="Times New Roman" panose="02020603050405020304" pitchFamily="18" charset="0"/>
                <a:cs typeface="Times New Roman" panose="02020603050405020304" pitchFamily="18" charset="0"/>
              </a:rPr>
              <a:t>Harbour alleged fell with </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the definition of “Claimants’ legal costs”:</a:t>
            </a:r>
          </a:p>
          <a:p>
            <a:r>
              <a:rPr lang="en-GB" sz="2000" dirty="0">
                <a:latin typeface="Times New Roman" panose="02020603050405020304" pitchFamily="18" charset="0"/>
                <a:ea typeface="Times New Roman" panose="02020603050405020304" pitchFamily="18" charset="0"/>
                <a:cs typeface="Times New Roman" panose="02020603050405020304" pitchFamily="18" charset="0"/>
              </a:rPr>
              <a:t>Moulder J: </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definition had to be construed narrowly, and that it did not extend to allowing the funder to step in and fund the proceedings, and then treat amounts in excess of the budget as attracting the benefit of the multiplier on the investment amount and the waterfall priority which the Investment Agreement conferred. </a:t>
            </a:r>
          </a:p>
          <a:p>
            <a:pPr marL="0" indent="0">
              <a:buNone/>
            </a:pPr>
            <a:endParaRPr lang="en-GB" sz="2000" dirty="0">
              <a:effectLst/>
              <a:latin typeface="Times New Roman" panose="02020603050405020304" pitchFamily="18" charset="0"/>
              <a:ea typeface="Times New Roman" panose="02020603050405020304" pitchFamily="18" charset="0"/>
            </a:endParaRPr>
          </a:p>
          <a:p>
            <a:endParaRPr lang="en-GB" sz="2000" dirty="0"/>
          </a:p>
          <a:p>
            <a:endParaRPr lang="en-GB" sz="2000" dirty="0"/>
          </a:p>
        </p:txBody>
      </p:sp>
    </p:spTree>
    <p:extLst>
      <p:ext uri="{BB962C8B-B14F-4D97-AF65-F5344CB8AC3E}">
        <p14:creationId xmlns:p14="http://schemas.microsoft.com/office/powerpoint/2010/main" val="542773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BCF584-8C2E-7D6D-F615-62753AF11292}"/>
              </a:ext>
            </a:extLst>
          </p:cNvPr>
          <p:cNvSpPr>
            <a:spLocks noGrp="1"/>
          </p:cNvSpPr>
          <p:nvPr>
            <p:ph type="title"/>
          </p:nvPr>
        </p:nvSpPr>
        <p:spPr>
          <a:xfrm>
            <a:off x="838200" y="365125"/>
            <a:ext cx="10515600" cy="1325563"/>
          </a:xfrm>
        </p:spPr>
        <p:txBody>
          <a:bodyPr>
            <a:normAutofit/>
          </a:bodyPr>
          <a:lstStyle/>
          <a:p>
            <a:r>
              <a:rPr lang="en-GB" sz="4600" dirty="0"/>
              <a:t>When the Approved Budget is Not Enough</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0CD656D-8D33-3649-6B05-4EB0009AB865}"/>
              </a:ext>
            </a:extLst>
          </p:cNvPr>
          <p:cNvSpPr>
            <a:spLocks noGrp="1"/>
          </p:cNvSpPr>
          <p:nvPr>
            <p:ph idx="1"/>
          </p:nvPr>
        </p:nvSpPr>
        <p:spPr>
          <a:xfrm>
            <a:off x="838200" y="1929384"/>
            <a:ext cx="10515600" cy="4251960"/>
          </a:xfrm>
        </p:spPr>
        <p:txBody>
          <a:bodyPr>
            <a:normAutofit/>
          </a:bodyPr>
          <a:lstStyle/>
          <a:p>
            <a:pPr marL="0" indent="0">
              <a:buNone/>
            </a:pPr>
            <a:r>
              <a:rPr lang="en-GB" sz="1900" dirty="0">
                <a:latin typeface="Times New Roman" panose="02020603050405020304" pitchFamily="18" charset="0"/>
                <a:cs typeface="Times New Roman" panose="02020603050405020304" pitchFamily="18" charset="0"/>
              </a:rPr>
              <a:t>Can the funder bring a non-contractual claim?</a:t>
            </a:r>
          </a:p>
          <a:p>
            <a:r>
              <a:rPr lang="en-GB" sz="1900" i="1" dirty="0">
                <a:effectLst/>
                <a:latin typeface="Times New Roman" panose="02020603050405020304" pitchFamily="18" charset="0"/>
                <a:ea typeface="Times New Roman" panose="02020603050405020304" pitchFamily="18" charset="0"/>
              </a:rPr>
              <a:t>Re Smith </a:t>
            </a:r>
            <a:r>
              <a:rPr lang="en-GB" sz="1900" dirty="0">
                <a:effectLst/>
                <a:latin typeface="Times New Roman" panose="02020603050405020304" pitchFamily="18" charset="0"/>
                <a:ea typeface="Times New Roman" panose="02020603050405020304" pitchFamily="18" charset="0"/>
              </a:rPr>
              <a:t>[2021] EWHC 1272 (Comm) – claim for equitable allowance and lien over recovered fund</a:t>
            </a:r>
          </a:p>
          <a:p>
            <a:r>
              <a:rPr lang="en-GB" sz="1900" dirty="0">
                <a:latin typeface="Times New Roman" panose="02020603050405020304" pitchFamily="18" charset="0"/>
                <a:ea typeface="Times New Roman" panose="02020603050405020304" pitchFamily="18" charset="0"/>
              </a:rPr>
              <a:t>Relied on </a:t>
            </a:r>
            <a:r>
              <a:rPr lang="en-GB" sz="1900" i="1" dirty="0">
                <a:effectLst/>
                <a:latin typeface="Times New Roman" panose="02020603050405020304" pitchFamily="18" charset="0"/>
                <a:ea typeface="Times New Roman" panose="02020603050405020304" pitchFamily="18" charset="0"/>
              </a:rPr>
              <a:t>Berkeley Applegate (Investment Consultants) (No 2)</a:t>
            </a:r>
            <a:r>
              <a:rPr lang="en-GB" sz="1900" dirty="0">
                <a:effectLst/>
                <a:latin typeface="Times New Roman" panose="02020603050405020304" pitchFamily="18" charset="0"/>
                <a:ea typeface="Times New Roman" panose="02020603050405020304" pitchFamily="18" charset="0"/>
              </a:rPr>
              <a:t> [1989] 1 Ch 32 where </a:t>
            </a:r>
            <a:r>
              <a:rPr lang="en-GB" sz="1900" kern="0" dirty="0">
                <a:effectLst/>
                <a:latin typeface="Times New Roman" panose="02020603050405020304" pitchFamily="18" charset="0"/>
                <a:ea typeface="Times New Roman" panose="02020603050405020304" pitchFamily="18" charset="0"/>
              </a:rPr>
              <a:t>liquidator allowed to recover fees incurred in collecting in and safeguarding assets from those beneficially entitled to them where</a:t>
            </a:r>
          </a:p>
          <a:p>
            <a:pPr marL="536575" indent="0">
              <a:buNone/>
            </a:pPr>
            <a:r>
              <a:rPr lang="en-GB" sz="1900" kern="0" dirty="0">
                <a:effectLst/>
                <a:latin typeface="Times New Roman" panose="02020603050405020304" pitchFamily="18" charset="0"/>
                <a:ea typeface="Times New Roman" panose="02020603050405020304" pitchFamily="18" charset="0"/>
              </a:rPr>
              <a:t>"he has added to the estate in the sense of carrying out work which was necessary before the estate could be realised for the benefit of the investors” and “the beneficial interests of the investors could not have been established without some such investigation as has been carried out by the liquidator</a:t>
            </a:r>
          </a:p>
          <a:p>
            <a:r>
              <a:rPr lang="en-GB" sz="1900" dirty="0">
                <a:effectLst/>
                <a:latin typeface="Times New Roman" panose="02020603050405020304" pitchFamily="18" charset="0"/>
                <a:ea typeface="Times New Roman" panose="02020603050405020304" pitchFamily="18" charset="0"/>
              </a:rPr>
              <a:t>Not persuade “Harbour is entitled to an allowance to be enforced by way of granting it an interest in any property recovered to any extent greater than the rights it obtained as a matter of contract, or which follow in law from any interference with those rights”, nor that “it is appropriate to extend the categories of person who can seek Berkeley Applegate relief from office-holders or those exercising some form of management or stewardship over other people's assets to a commercial funder of litigation (who enjoys personal rights against those whose litigation it has funded).”</a:t>
            </a:r>
          </a:p>
          <a:p>
            <a:pPr marL="0" indent="0">
              <a:buNone/>
            </a:pPr>
            <a:endParaRPr lang="en-GB" sz="1900" dirty="0">
              <a:effectLst/>
              <a:latin typeface="Times New Roman" panose="02020603050405020304" pitchFamily="18" charset="0"/>
              <a:ea typeface="Times New Roman" panose="02020603050405020304" pitchFamily="18" charset="0"/>
            </a:endParaRPr>
          </a:p>
          <a:p>
            <a:endParaRPr lang="en-GB" sz="1900" dirty="0">
              <a:effectLst/>
              <a:latin typeface="Times New Roman" panose="02020603050405020304" pitchFamily="18" charset="0"/>
              <a:ea typeface="Times New Roman" panose="02020603050405020304" pitchFamily="18" charset="0"/>
            </a:endParaRPr>
          </a:p>
          <a:p>
            <a:endParaRPr lang="en-GB" sz="1900" dirty="0">
              <a:effectLst/>
              <a:latin typeface="Times New Roman" panose="02020603050405020304" pitchFamily="18" charset="0"/>
              <a:ea typeface="Times New Roman" panose="02020603050405020304" pitchFamily="18" charset="0"/>
            </a:endParaRPr>
          </a:p>
          <a:p>
            <a:endParaRPr lang="en-GB" sz="1900" dirty="0">
              <a:effectLst/>
              <a:latin typeface="Times New Roman" panose="02020603050405020304" pitchFamily="18" charset="0"/>
              <a:ea typeface="Times New Roman" panose="02020603050405020304" pitchFamily="18" charset="0"/>
            </a:endParaRPr>
          </a:p>
          <a:p>
            <a:endParaRPr lang="en-GB" sz="1900" dirty="0"/>
          </a:p>
        </p:txBody>
      </p:sp>
    </p:spTree>
    <p:extLst>
      <p:ext uri="{BB962C8B-B14F-4D97-AF65-F5344CB8AC3E}">
        <p14:creationId xmlns:p14="http://schemas.microsoft.com/office/powerpoint/2010/main" val="681063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3051</Words>
  <Application>Microsoft Macintosh PowerPoint</Application>
  <PresentationFormat>Widescreen</PresentationFormat>
  <Paragraphs>166</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Symbol</vt:lpstr>
      <vt:lpstr>Times New Roman</vt:lpstr>
      <vt:lpstr>Office Theme</vt:lpstr>
      <vt:lpstr>“Blue on Blue” Litigation: When the Funder and the Funded Fall Out</vt:lpstr>
      <vt:lpstr>The Litigation Funding Revolution</vt:lpstr>
      <vt:lpstr>“In England justice is open to all – like the Ritz Hotel”</vt:lpstr>
      <vt:lpstr>Mr Bates v The Post Office</vt:lpstr>
      <vt:lpstr>The legal relationships brought into being by funded litigation include …..</vt:lpstr>
      <vt:lpstr>When the Approved Budget is Not Enough</vt:lpstr>
      <vt:lpstr>When the Approved Budget is Not Enough</vt:lpstr>
      <vt:lpstr>When the Approved Budget is Not Enough</vt:lpstr>
      <vt:lpstr>When the Approved Budget is Not Enough</vt:lpstr>
      <vt:lpstr>When the Approved Budget is Not Enough</vt:lpstr>
      <vt:lpstr>Securing the proceeds of judgment</vt:lpstr>
      <vt:lpstr>Securing the proceeds of judgment</vt:lpstr>
      <vt:lpstr>When the funded party does not want to share</vt:lpstr>
      <vt:lpstr>When the funded party does not want to share</vt:lpstr>
      <vt:lpstr>When the funded party does not want to share</vt:lpstr>
      <vt:lpstr>When the funded party does not want to share: the Joker in the PACCAR</vt:lpstr>
      <vt:lpstr>Trusts in Funding Agreements</vt:lpstr>
      <vt:lpstr>Trusts in Funding Agreements</vt:lpstr>
      <vt:lpstr>Trusts in Funding Agreements</vt:lpstr>
      <vt:lpstr>Trusts in Funding Agreements</vt:lpstr>
      <vt:lpstr>Trusts in Funding Agreements</vt:lpstr>
      <vt:lpstr>The funder, the funded and the lawyers</vt:lpstr>
      <vt:lpstr>The funder, the funded and the lawyers</vt:lpstr>
      <vt:lpstr>The funder, the funded and the lawyer</vt:lpstr>
      <vt:lpstr>A settlement veto?</vt:lpstr>
      <vt:lpstr>A Settlement Veto?</vt:lpstr>
      <vt:lpstr>A Settlement Veto?</vt:lpstr>
      <vt:lpstr>Termination of funding for material adverse change</vt:lpstr>
      <vt:lpstr>Simon and Simon v Integro Funding</vt:lpstr>
      <vt:lpstr>Simon and Simon v  Integro Funding</vt:lpstr>
      <vt:lpstr>Simon and Simon v  Integro Funding</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on Blue” Litigation: When the Funder and the Funded Fall Out</dc:title>
  <dc:creator>Foxton, Mr Justice</dc:creator>
  <cp:lastModifiedBy>Helen Groth</cp:lastModifiedBy>
  <cp:revision>4</cp:revision>
  <dcterms:created xsi:type="dcterms:W3CDTF">2024-03-26T07:33:20Z</dcterms:created>
  <dcterms:modified xsi:type="dcterms:W3CDTF">2024-04-18T07:36:26Z</dcterms:modified>
</cp:coreProperties>
</file>